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83" r:id="rId2"/>
    <p:sldId id="292" r:id="rId3"/>
    <p:sldId id="293" r:id="rId4"/>
    <p:sldId id="290" r:id="rId5"/>
    <p:sldId id="287" r:id="rId6"/>
    <p:sldId id="323" r:id="rId7"/>
    <p:sldId id="288" r:id="rId8"/>
    <p:sldId id="296" r:id="rId9"/>
    <p:sldId id="298" r:id="rId10"/>
    <p:sldId id="294" r:id="rId11"/>
    <p:sldId id="295" r:id="rId12"/>
    <p:sldId id="315" r:id="rId13"/>
    <p:sldId id="316" r:id="rId14"/>
    <p:sldId id="318" r:id="rId15"/>
    <p:sldId id="319" r:id="rId16"/>
    <p:sldId id="308" r:id="rId17"/>
    <p:sldId id="257" r:id="rId18"/>
    <p:sldId id="258" r:id="rId19"/>
    <p:sldId id="259" r:id="rId20"/>
    <p:sldId id="260" r:id="rId21"/>
    <p:sldId id="261" r:id="rId22"/>
    <p:sldId id="262" r:id="rId23"/>
    <p:sldId id="263" r:id="rId24"/>
    <p:sldId id="320" r:id="rId25"/>
    <p:sldId id="264" r:id="rId26"/>
    <p:sldId id="265" r:id="rId27"/>
    <p:sldId id="270" r:id="rId28"/>
    <p:sldId id="269" r:id="rId29"/>
    <p:sldId id="268" r:id="rId30"/>
    <p:sldId id="267" r:id="rId31"/>
    <p:sldId id="266" r:id="rId32"/>
    <p:sldId id="272" r:id="rId33"/>
    <p:sldId id="273" r:id="rId34"/>
    <p:sldId id="274" r:id="rId35"/>
    <p:sldId id="275" r:id="rId36"/>
    <p:sldId id="276" r:id="rId37"/>
    <p:sldId id="309" r:id="rId38"/>
    <p:sldId id="277" r:id="rId39"/>
    <p:sldId id="278" r:id="rId40"/>
    <p:sldId id="279" r:id="rId41"/>
    <p:sldId id="280" r:id="rId42"/>
    <p:sldId id="281" r:id="rId43"/>
    <p:sldId id="322" r:id="rId44"/>
    <p:sldId id="306" r:id="rId45"/>
    <p:sldId id="291"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3" autoAdjust="0"/>
    <p:restoredTop sz="94660"/>
  </p:normalViewPr>
  <p:slideViewPr>
    <p:cSldViewPr>
      <p:cViewPr varScale="1">
        <p:scale>
          <a:sx n="83" d="100"/>
          <a:sy n="83" d="100"/>
        </p:scale>
        <p:origin x="144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15.09.2020</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15.09.2020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15.09.2020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15.09.2020</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15.09.2020</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15.09.2020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15.09.2020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15.09.2020</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15.09.2020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15.09.2020</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15.09.2020</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15.09.2020</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483768" y="4005064"/>
            <a:ext cx="6172200" cy="1894362"/>
          </a:xfrm>
        </p:spPr>
        <p:txBody>
          <a:bodyPr>
            <a:normAutofit/>
          </a:bodyPr>
          <a:lstStyle/>
          <a:p>
            <a:pPr algn="ctr"/>
            <a:r>
              <a:rPr lang="tr-TR" sz="2800" dirty="0">
                <a:solidFill>
                  <a:srgbClr val="0070C0"/>
                </a:solidFill>
                <a:latin typeface="+mn-lt"/>
              </a:rPr>
              <a:t>COVİD-19 YÖNETİCİ VE ÖĞRETMEN BİLGİLENDİRME REHBERİ</a:t>
            </a:r>
          </a:p>
        </p:txBody>
      </p:sp>
      <p:pic>
        <p:nvPicPr>
          <p:cNvPr id="41988" name="Picture 4" descr="Koronavirüs travmasına karşı rehberlik ve psikolojik danışma hizmetlerine  ilişkin alınacak önlemler - Memurlar.Net"/>
          <p:cNvPicPr>
            <a:picLocks noChangeAspect="1" noChangeArrowheads="1"/>
          </p:cNvPicPr>
          <p:nvPr/>
        </p:nvPicPr>
        <p:blipFill>
          <a:blip r:embed="rId2" cstate="print"/>
          <a:srcRect/>
          <a:stretch>
            <a:fillRect/>
          </a:stretch>
        </p:blipFill>
        <p:spPr bwMode="auto">
          <a:xfrm>
            <a:off x="2555776" y="764704"/>
            <a:ext cx="5832648" cy="302433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8.jpeg"/>
          <p:cNvPicPr>
            <a:picLocks noGrp="1"/>
          </p:cNvPicPr>
          <p:nvPr>
            <p:ph sz="quarter" idx="1"/>
          </p:nvPr>
        </p:nvPicPr>
        <p:blipFill>
          <a:blip r:embed="rId2" cstate="print"/>
          <a:stretch>
            <a:fillRect/>
          </a:stretch>
        </p:blipFill>
        <p:spPr>
          <a:xfrm>
            <a:off x="827584" y="836712"/>
            <a:ext cx="7056784" cy="48736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404664"/>
            <a:ext cx="6984776" cy="1008112"/>
          </a:xfrm>
        </p:spPr>
        <p:txBody>
          <a:bodyPr>
            <a:normAutofit/>
          </a:bodyPr>
          <a:lstStyle/>
          <a:p>
            <a:r>
              <a:rPr lang="tr-TR" b="1" dirty="0" smtClean="0">
                <a:solidFill>
                  <a:srgbClr val="FF0000"/>
                </a:solidFill>
                <a:latin typeface="Microsoft Sans Serif" pitchFamily="34" charset="0"/>
                <a:cs typeface="Microsoft Sans Serif" pitchFamily="34" charset="0"/>
              </a:rPr>
              <a:t>                  MASKEYİ  ÇIKARTIRKEN</a:t>
            </a:r>
            <a:endParaRPr lang="tr-TR" b="1" dirty="0">
              <a:solidFill>
                <a:srgbClr val="FF0000"/>
              </a:solidFill>
              <a:latin typeface="Microsoft Sans Serif" pitchFamily="34" charset="0"/>
              <a:cs typeface="Microsoft Sans Serif" pitchFamily="34" charset="0"/>
            </a:endParaRPr>
          </a:p>
        </p:txBody>
      </p:sp>
      <p:pic>
        <p:nvPicPr>
          <p:cNvPr id="4" name="image9.jpeg"/>
          <p:cNvPicPr>
            <a:picLocks noGrp="1"/>
          </p:cNvPicPr>
          <p:nvPr>
            <p:ph sz="quarter" idx="1"/>
          </p:nvPr>
        </p:nvPicPr>
        <p:blipFill>
          <a:blip r:embed="rId2" cstate="print"/>
          <a:stretch>
            <a:fillRect/>
          </a:stretch>
        </p:blipFill>
        <p:spPr>
          <a:xfrm>
            <a:off x="683568" y="1772816"/>
            <a:ext cx="7334250" cy="42862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332656"/>
            <a:ext cx="8208912" cy="5976664"/>
          </a:xfrm>
        </p:spPr>
        <p:txBody>
          <a:bodyPr>
            <a:normAutofit/>
          </a:bodyPr>
          <a:lstStyle/>
          <a:p>
            <a:pPr marL="0" indent="0">
              <a:buNone/>
            </a:pPr>
            <a:r>
              <a:rPr lang="tr-TR" sz="3200" b="1" dirty="0" smtClean="0">
                <a:solidFill>
                  <a:srgbClr val="FF0000"/>
                </a:solidFill>
              </a:rPr>
              <a:t>ÖKSÜRÜK HAPŞIRIK ADABI</a:t>
            </a:r>
          </a:p>
          <a:p>
            <a:pPr marL="0" indent="0">
              <a:buNone/>
            </a:pPr>
            <a:endParaRPr lang="tr-TR" sz="1800" b="1" dirty="0" smtClean="0">
              <a:solidFill>
                <a:srgbClr val="FF0000"/>
              </a:solidFill>
            </a:endParaRPr>
          </a:p>
          <a:p>
            <a:r>
              <a:rPr lang="tr-TR" dirty="0" smtClean="0"/>
              <a:t>Öksürük ya da hapşırık sırasında ağız mendille kapatılmalı ve bu mendil çöpe atılmalıdır.</a:t>
            </a:r>
          </a:p>
          <a:p>
            <a:pPr marL="0" indent="0">
              <a:buNone/>
            </a:pPr>
            <a:endParaRPr lang="tr-TR" dirty="0" smtClean="0"/>
          </a:p>
          <a:p>
            <a:r>
              <a:rPr lang="tr-TR" dirty="0" smtClean="0"/>
              <a:t>Mendile u1aşılamadığı durumlarda ko1 içine hapşırılmalı, öksürülmelidir.</a:t>
            </a:r>
          </a:p>
          <a:p>
            <a:pPr marL="0" indent="0">
              <a:buNone/>
            </a:pPr>
            <a:endParaRPr lang="tr-TR" dirty="0" smtClean="0"/>
          </a:p>
          <a:p>
            <a:r>
              <a:rPr lang="tr-TR" dirty="0" smtClean="0"/>
              <a:t>Mümkün olduğu kadar eller yıkanmadan ağız, burun ve gözlerle temas edilmemelidir.</a:t>
            </a:r>
          </a:p>
          <a:p>
            <a:endParaRPr lang="tr-TR" dirty="0" smtClean="0"/>
          </a:p>
        </p:txBody>
      </p:sp>
      <p:pic>
        <p:nvPicPr>
          <p:cNvPr id="4" name="İçerik Yer Tutucusu 3"/>
          <p:cNvPicPr>
            <a:picLocks noChangeAspect="1"/>
          </p:cNvPicPr>
          <p:nvPr/>
        </p:nvPicPr>
        <p:blipFill>
          <a:blip r:embed="rId2"/>
          <a:stretch>
            <a:fillRect/>
          </a:stretch>
        </p:blipFill>
        <p:spPr>
          <a:xfrm>
            <a:off x="971600" y="4581128"/>
            <a:ext cx="6521152" cy="186537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20688"/>
            <a:ext cx="7467600" cy="796950"/>
          </a:xfrm>
        </p:spPr>
        <p:txBody>
          <a:bodyPr>
            <a:normAutofit fontScale="90000"/>
          </a:bodyPr>
          <a:lstStyle/>
          <a:p>
            <a:pPr algn="ctr"/>
            <a:r>
              <a:rPr lang="tr-TR" sz="2800" b="1" dirty="0" smtClean="0">
                <a:solidFill>
                  <a:srgbClr val="FF0000"/>
                </a:solidFill>
                <a:latin typeface="Times New Roman" panose="02020603050405020304" pitchFamily="18" charset="0"/>
                <a:cs typeface="Times New Roman" panose="02020603050405020304" pitchFamily="18" charset="0"/>
              </a:rPr>
              <a:t>   </a:t>
            </a:r>
            <a:r>
              <a:rPr lang="tr-TR" sz="3600" b="1" dirty="0" smtClean="0">
                <a:solidFill>
                  <a:srgbClr val="FF0000"/>
                </a:solidFill>
                <a:cs typeface="Times New Roman" panose="02020603050405020304" pitchFamily="18" charset="0"/>
              </a:rPr>
              <a:t>OKULLARDA TEMİZLİK VE DEZENFEKSİYON</a:t>
            </a:r>
            <a:endParaRPr lang="tr-TR" sz="3600" b="1" dirty="0">
              <a:solidFill>
                <a:srgbClr val="FF0000"/>
              </a:solidFill>
              <a:cs typeface="Times New Roman" panose="02020603050405020304" pitchFamily="18" charset="0"/>
            </a:endParaRPr>
          </a:p>
        </p:txBody>
      </p:sp>
      <p:sp>
        <p:nvSpPr>
          <p:cNvPr id="3" name="2 İçerik Yer Tutucusu"/>
          <p:cNvSpPr>
            <a:spLocks noGrp="1"/>
          </p:cNvSpPr>
          <p:nvPr>
            <p:ph sz="quarter" idx="1"/>
          </p:nvPr>
        </p:nvSpPr>
        <p:spPr/>
        <p:txBody>
          <a:bodyPr>
            <a:normAutofit/>
          </a:bodyPr>
          <a:lstStyle/>
          <a:p>
            <a:r>
              <a:rPr lang="tr-TR" dirty="0" smtClean="0">
                <a:latin typeface="Times New Roman" panose="02020603050405020304" pitchFamily="18" charset="0"/>
                <a:cs typeface="Times New Roman" panose="02020603050405020304" pitchFamily="18" charset="0"/>
              </a:rPr>
              <a:t>Genel önleyici tedbirler açısından COVID-19 salgını boyunca ortak alanlarda (tuvaletler, salonlar, bekleme salonları,koridorlar, asansörler, derslikler ve atölyeler vb.) temizlik ve dezenfeksiyon önlemlerinin uygulanmasına özel dikkat gösterilmelidir.</a:t>
            </a:r>
          </a:p>
          <a:p>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Kulplar, asansör düğmeleri, korkuluklar, anahtarlar, kapı kolları vb. gibi sık sık dokunulan yüzeyler daha sık ve daha özenli temizlenmelidir.</a:t>
            </a:r>
            <a:endParaRPr lang="tr-T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620688"/>
            <a:ext cx="7467600" cy="5593832"/>
          </a:xfrm>
        </p:spPr>
        <p:txBody>
          <a:bodyPr>
            <a:normAutofit/>
          </a:bodyPr>
          <a:lstStyle/>
          <a:p>
            <a:r>
              <a:rPr lang="tr-TR" dirty="0" smtClean="0">
                <a:latin typeface="Times New Roman" panose="02020603050405020304" pitchFamily="18" charset="0"/>
                <a:cs typeface="Times New Roman" panose="02020603050405020304" pitchFamily="18" charset="0"/>
              </a:rPr>
              <a:t>Tuvalet ve lavaboların temizlik saatleri kayıt edilmeli ve temizlik saatleri görünür şekilde asılmalıdır. </a:t>
            </a:r>
            <a:r>
              <a:rPr lang="tr-TR" dirty="0">
                <a:latin typeface="Times New Roman" panose="02020603050405020304" pitchFamily="18" charset="0"/>
                <a:cs typeface="Times New Roman" panose="02020603050405020304" pitchFamily="18" charset="0"/>
              </a:rPr>
              <a:t>D</a:t>
            </a:r>
            <a:r>
              <a:rPr lang="tr-TR" dirty="0" smtClean="0">
                <a:latin typeface="Times New Roman" panose="02020603050405020304" pitchFamily="18" charset="0"/>
                <a:cs typeface="Times New Roman" panose="02020603050405020304" pitchFamily="18" charset="0"/>
              </a:rPr>
              <a:t>evamlı sıvı sabun, tuvalet kâğıdı ve kâğıt havlu bulundurulmalıdır.</a:t>
            </a:r>
          </a:p>
          <a:p>
            <a:pPr>
              <a:buNone/>
            </a:pPr>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Temizlik yapan personel kişisel koruyucu ekipman (eldiven ve maske vb.) kullanmalı, işlem sonrası kullanılan koruyucu ekipmanlar özel olarak sadece bu işlem için düzenlenmiş iş yerindeki atık kutusuna atılır, su ve sabunla </a:t>
            </a:r>
            <a:r>
              <a:rPr lang="tr-TR" b="1" dirty="0" smtClean="0">
                <a:solidFill>
                  <a:srgbClr val="FF0000"/>
                </a:solidFill>
                <a:latin typeface="Times New Roman" panose="02020603050405020304" pitchFamily="18" charset="0"/>
                <a:cs typeface="Times New Roman" panose="02020603050405020304" pitchFamily="18" charset="0"/>
              </a:rPr>
              <a:t>en az 20 saniye</a:t>
            </a:r>
            <a:r>
              <a:rPr lang="tr-TR" dirty="0" smtClean="0">
                <a:latin typeface="Times New Roman" panose="02020603050405020304" pitchFamily="18" charset="0"/>
                <a:cs typeface="Times New Roman" panose="02020603050405020304" pitchFamily="18" charset="0"/>
              </a:rPr>
              <a:t> el temizliği ve hijyeni sağlanmalıdır.</a:t>
            </a:r>
          </a:p>
          <a:p>
            <a:pPr marL="0" indent="0">
              <a:buNone/>
            </a:pPr>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Tuvaletlerde el kurutma fanları kapatılarak kullanım dışı bırakılmalı, tek kullanımlık kâğıt havlular kullanılmalıdır.</a:t>
            </a:r>
            <a:endParaRPr lang="tr-T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11560" y="1340768"/>
            <a:ext cx="7467600" cy="4176464"/>
          </a:xfrm>
        </p:spPr>
        <p:txBody>
          <a:bodyPr>
            <a:normAutofit lnSpcReduction="10000"/>
          </a:bodyPr>
          <a:lstStyle/>
          <a:p>
            <a:r>
              <a:rPr lang="tr-TR" dirty="0" smtClean="0">
                <a:latin typeface="Times New Roman" panose="02020603050405020304" pitchFamily="18" charset="0"/>
                <a:cs typeface="Times New Roman" panose="02020603050405020304" pitchFamily="18" charset="0"/>
              </a:rPr>
              <a:t>Sık dokunulan yüzeylerin temizlik sonrası dezenfeksiyonu için 1/100 sulandırılmış (5 litre suya yarım çay bardağı) </a:t>
            </a:r>
            <a:r>
              <a:rPr lang="tr-TR" dirty="0" smtClean="0">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Sodyum </a:t>
            </a:r>
            <a:r>
              <a:rPr lang="tr-TR" dirty="0" err="1" smtClean="0">
                <a:latin typeface="Times New Roman" panose="02020603050405020304" pitchFamily="18" charset="0"/>
                <a:cs typeface="Times New Roman" panose="02020603050405020304" pitchFamily="18" charset="0"/>
              </a:rPr>
              <a:t>hipoklorit</a:t>
            </a:r>
            <a:r>
              <a:rPr lang="tr-TR" dirty="0" smtClean="0">
                <a:latin typeface="Times New Roman" panose="02020603050405020304" pitchFamily="18" charset="0"/>
                <a:cs typeface="Times New Roman" panose="02020603050405020304" pitchFamily="18" charset="0"/>
              </a:rPr>
              <a:t> kullanılabilir.</a:t>
            </a:r>
          </a:p>
          <a:p>
            <a:pPr marL="0" indent="0">
              <a:buNone/>
            </a:pPr>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Tuvalet dezenfeksiyonu için 1/10 sulandırılmış sodyum </a:t>
            </a:r>
            <a:r>
              <a:rPr lang="tr-TR" dirty="0" err="1" smtClean="0">
                <a:latin typeface="Times New Roman" panose="02020603050405020304" pitchFamily="18" charset="0"/>
                <a:cs typeface="Times New Roman" panose="02020603050405020304" pitchFamily="18" charset="0"/>
              </a:rPr>
              <a:t>hipoklorit</a:t>
            </a:r>
            <a:r>
              <a:rPr lang="tr-TR" dirty="0" smtClean="0">
                <a:latin typeface="Times New Roman" panose="02020603050405020304" pitchFamily="18" charset="0"/>
                <a:cs typeface="Times New Roman" panose="02020603050405020304" pitchFamily="18" charset="0"/>
              </a:rPr>
              <a:t> kullanılmalıdır</a:t>
            </a:r>
            <a:r>
              <a:rPr lang="tr-TR" dirty="0" smtClean="0">
                <a:latin typeface="Times New Roman" panose="02020603050405020304" pitchFamily="18" charset="0"/>
                <a:cs typeface="Times New Roman" panose="02020603050405020304" pitchFamily="18" charset="0"/>
              </a:rPr>
              <a:t>.(1 litre suya 1 çay bardağı sodyum </a:t>
            </a:r>
            <a:r>
              <a:rPr lang="tr-TR" dirty="0" err="1" smtClean="0">
                <a:latin typeface="Times New Roman" panose="02020603050405020304" pitchFamily="18" charset="0"/>
                <a:cs typeface="Times New Roman" panose="02020603050405020304" pitchFamily="18" charset="0"/>
              </a:rPr>
              <a:t>hipoklorit</a:t>
            </a:r>
            <a:r>
              <a:rPr lang="tr-TR" dirty="0" smtClean="0">
                <a:latin typeface="Times New Roman" panose="02020603050405020304" pitchFamily="18" charset="0"/>
                <a:cs typeface="Times New Roman" panose="02020603050405020304" pitchFamily="18" charset="0"/>
              </a:rPr>
              <a:t>)</a:t>
            </a:r>
            <a:endParaRPr lang="tr-TR" dirty="0" smtClean="0">
              <a:latin typeface="Times New Roman" panose="02020603050405020304" pitchFamily="18" charset="0"/>
              <a:cs typeface="Times New Roman" panose="02020603050405020304" pitchFamily="18" charset="0"/>
            </a:endParaRPr>
          </a:p>
          <a:p>
            <a:pPr marL="0" indent="0">
              <a:buNone/>
            </a:pPr>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Çamaşır suyu kullanımı uygun olmadığında, örneğin elektronik aygıtlar, telefon, uzaktan kumanda donanımı vb. için %70 alkol ile temizlenebilir.</a:t>
            </a:r>
            <a:endParaRPr lang="tr-T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sz="quarter" idx="4294967295"/>
          </p:nvPr>
        </p:nvSpPr>
        <p:spPr>
          <a:xfrm>
            <a:off x="323528" y="404664"/>
            <a:ext cx="7144072" cy="7010549"/>
          </a:xfrm>
        </p:spPr>
        <p:txBody>
          <a:bodyPr/>
          <a:lstStyle/>
          <a:p>
            <a:endParaRPr lang="tr-TR" dirty="0" smtClean="0">
              <a:solidFill>
                <a:prstClr val="black"/>
              </a:solidFill>
              <a:latin typeface="Microsoft Sans Serif" pitchFamily="34" charset="0"/>
              <a:cs typeface="Microsoft Sans Serif" pitchFamily="34" charset="0"/>
            </a:endParaRPr>
          </a:p>
          <a:p>
            <a:r>
              <a:rPr lang="tr-TR" sz="2800" b="1" dirty="0" smtClean="0">
                <a:solidFill>
                  <a:srgbClr val="0070C0"/>
                </a:solidFill>
                <a:latin typeface="Microsoft Sans Serif" pitchFamily="34" charset="0"/>
                <a:cs typeface="Microsoft Sans Serif" pitchFamily="34" charset="0"/>
              </a:rPr>
              <a:t>EĞİTİM ORTAMLARINDA UYULMASI GEREKEN KURALLAR</a:t>
            </a:r>
            <a:endParaRPr lang="tr-TR" sz="2800" b="1" dirty="0">
              <a:solidFill>
                <a:srgbClr val="0070C0"/>
              </a:solidFill>
              <a:latin typeface="Microsoft Sans Serif" pitchFamily="34" charset="0"/>
              <a:cs typeface="Microsoft Sans Serif" pitchFamily="34" charset="0"/>
            </a:endParaRPr>
          </a:p>
          <a:p>
            <a:pPr marL="0" indent="0">
              <a:buNone/>
            </a:pPr>
            <a:endParaRPr lang="tr-TR" dirty="0">
              <a:solidFill>
                <a:prstClr val="black"/>
              </a:solidFill>
              <a:latin typeface="Microsoft Sans Serif" pitchFamily="34" charset="0"/>
              <a:cs typeface="Microsoft Sans Serif" pitchFamily="34" charset="0"/>
            </a:endParaRPr>
          </a:p>
          <a:p>
            <a:r>
              <a:rPr lang="tr-TR" dirty="0" smtClean="0">
                <a:solidFill>
                  <a:prstClr val="black"/>
                </a:solidFill>
                <a:latin typeface="Microsoft Sans Serif" pitchFamily="34" charset="0"/>
                <a:cs typeface="Microsoft Sans Serif" pitchFamily="34" charset="0"/>
              </a:rPr>
              <a:t>Öğretmenler </a:t>
            </a:r>
            <a:r>
              <a:rPr lang="tr-TR" dirty="0">
                <a:solidFill>
                  <a:prstClr val="black"/>
                </a:solidFill>
                <a:latin typeface="Microsoft Sans Serif" pitchFamily="34" charset="0"/>
                <a:cs typeface="Microsoft Sans Serif" pitchFamily="34" charset="0"/>
              </a:rPr>
              <a:t>ders giriş </a:t>
            </a:r>
            <a:r>
              <a:rPr lang="tr-TR" dirty="0" smtClean="0">
                <a:solidFill>
                  <a:prstClr val="black"/>
                </a:solidFill>
                <a:latin typeface="Microsoft Sans Serif" pitchFamily="34" charset="0"/>
                <a:cs typeface="Microsoft Sans Serif" pitchFamily="34" charset="0"/>
              </a:rPr>
              <a:t>ve</a:t>
            </a:r>
          </a:p>
          <a:p>
            <a:pPr marL="0" indent="0">
              <a:buNone/>
            </a:pPr>
            <a:r>
              <a:rPr lang="tr-TR" dirty="0">
                <a:solidFill>
                  <a:prstClr val="black"/>
                </a:solidFill>
                <a:latin typeface="Microsoft Sans Serif" pitchFamily="34" charset="0"/>
                <a:cs typeface="Microsoft Sans Serif" pitchFamily="34" charset="0"/>
              </a:rPr>
              <a:t> </a:t>
            </a:r>
            <a:r>
              <a:rPr lang="tr-TR" dirty="0" smtClean="0">
                <a:solidFill>
                  <a:prstClr val="black"/>
                </a:solidFill>
                <a:latin typeface="Microsoft Sans Serif" pitchFamily="34" charset="0"/>
                <a:cs typeface="Microsoft Sans Serif" pitchFamily="34" charset="0"/>
              </a:rPr>
              <a:t>  </a:t>
            </a:r>
            <a:r>
              <a:rPr lang="tr-TR" dirty="0">
                <a:solidFill>
                  <a:prstClr val="black"/>
                </a:solidFill>
                <a:latin typeface="Microsoft Sans Serif" pitchFamily="34" charset="0"/>
                <a:cs typeface="Microsoft Sans Serif" pitchFamily="34" charset="0"/>
              </a:rPr>
              <a:t>çıkışlarında hijyeni </a:t>
            </a:r>
            <a:endParaRPr lang="tr-TR" dirty="0" smtClean="0">
              <a:solidFill>
                <a:prstClr val="black"/>
              </a:solidFill>
              <a:latin typeface="Microsoft Sans Serif" pitchFamily="34" charset="0"/>
              <a:cs typeface="Microsoft Sans Serif" pitchFamily="34" charset="0"/>
            </a:endParaRPr>
          </a:p>
          <a:p>
            <a:pPr marL="0" indent="0">
              <a:buNone/>
            </a:pPr>
            <a:r>
              <a:rPr lang="tr-TR" dirty="0">
                <a:solidFill>
                  <a:prstClr val="black"/>
                </a:solidFill>
                <a:latin typeface="Microsoft Sans Serif" pitchFamily="34" charset="0"/>
                <a:cs typeface="Microsoft Sans Serif" pitchFamily="34" charset="0"/>
              </a:rPr>
              <a:t> </a:t>
            </a:r>
            <a:r>
              <a:rPr lang="tr-TR" dirty="0" smtClean="0">
                <a:solidFill>
                  <a:prstClr val="black"/>
                </a:solidFill>
                <a:latin typeface="Microsoft Sans Serif" pitchFamily="34" charset="0"/>
                <a:cs typeface="Microsoft Sans Serif" pitchFamily="34" charset="0"/>
              </a:rPr>
              <a:t>  sağlayacak </a:t>
            </a:r>
            <a:r>
              <a:rPr lang="tr-TR" dirty="0">
                <a:solidFill>
                  <a:prstClr val="black"/>
                </a:solidFill>
                <a:latin typeface="Microsoft Sans Serif" pitchFamily="34" charset="0"/>
                <a:cs typeface="Microsoft Sans Serif" pitchFamily="34" charset="0"/>
              </a:rPr>
              <a:t>gerekli </a:t>
            </a:r>
            <a:endParaRPr lang="tr-TR" dirty="0" smtClean="0">
              <a:solidFill>
                <a:prstClr val="black"/>
              </a:solidFill>
              <a:latin typeface="Microsoft Sans Serif" pitchFamily="34" charset="0"/>
              <a:cs typeface="Microsoft Sans Serif" pitchFamily="34" charset="0"/>
            </a:endParaRPr>
          </a:p>
          <a:p>
            <a:pPr marL="0" indent="0">
              <a:buNone/>
            </a:pPr>
            <a:r>
              <a:rPr lang="tr-TR" dirty="0">
                <a:solidFill>
                  <a:prstClr val="black"/>
                </a:solidFill>
                <a:latin typeface="Microsoft Sans Serif" pitchFamily="34" charset="0"/>
                <a:cs typeface="Microsoft Sans Serif" pitchFamily="34" charset="0"/>
              </a:rPr>
              <a:t> </a:t>
            </a:r>
            <a:r>
              <a:rPr lang="tr-TR" dirty="0" smtClean="0">
                <a:solidFill>
                  <a:prstClr val="black"/>
                </a:solidFill>
                <a:latin typeface="Microsoft Sans Serif" pitchFamily="34" charset="0"/>
                <a:cs typeface="Microsoft Sans Serif" pitchFamily="34" charset="0"/>
              </a:rPr>
              <a:t>   tedbirleri </a:t>
            </a:r>
            <a:r>
              <a:rPr lang="tr-TR" dirty="0">
                <a:solidFill>
                  <a:prstClr val="black"/>
                </a:solidFill>
                <a:latin typeface="Microsoft Sans Serif" pitchFamily="34" charset="0"/>
                <a:cs typeface="Microsoft Sans Serif" pitchFamily="34" charset="0"/>
              </a:rPr>
              <a:t>(el yıkama vb.) alır.</a:t>
            </a:r>
            <a:endParaRPr lang="tr-TR" dirty="0"/>
          </a:p>
        </p:txBody>
      </p:sp>
      <p:pic>
        <p:nvPicPr>
          <p:cNvPr id="1026" name="Picture 2" descr="EL Dezenfektan Duvar Aparatı | Okularenkkat.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529408"/>
            <a:ext cx="4104831" cy="53285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ERGİ - Ellerinizi doğru yıkıyor musunuz? - BBC News Türkçe"/>
          <p:cNvPicPr>
            <a:picLocks noChangeAspect="1" noChangeArrowheads="1"/>
          </p:cNvPicPr>
          <p:nvPr/>
        </p:nvPicPr>
        <p:blipFill>
          <a:blip r:embed="rId3" cstate="print"/>
          <a:srcRect/>
          <a:stretch>
            <a:fillRect/>
          </a:stretch>
        </p:blipFill>
        <p:spPr bwMode="auto">
          <a:xfrm>
            <a:off x="690575" y="4725144"/>
            <a:ext cx="3605572" cy="182665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1052736"/>
            <a:ext cx="7931224" cy="3052936"/>
          </a:xfrm>
        </p:spPr>
        <p:txBody>
          <a:bodyPr>
            <a:normAutofit/>
          </a:bodyPr>
          <a:lstStyle/>
          <a:p>
            <a:pPr>
              <a:buSzPct val="100000"/>
              <a:buFont typeface="Courier New" pitchFamily="49" charset="0"/>
              <a:buChar char="o"/>
            </a:pPr>
            <a:r>
              <a:rPr lang="tr-TR" sz="2200" dirty="0" smtClean="0">
                <a:latin typeface="Microsoft Sans Serif" pitchFamily="34" charset="0"/>
                <a:cs typeface="Microsoft Sans Serif" pitchFamily="34" charset="0"/>
              </a:rPr>
              <a:t>Dersler </a:t>
            </a:r>
            <a:r>
              <a:rPr lang="tr-TR" sz="2200" dirty="0">
                <a:latin typeface="Microsoft Sans Serif" pitchFamily="34" charset="0"/>
                <a:cs typeface="Microsoft Sans Serif" pitchFamily="34" charset="0"/>
              </a:rPr>
              <a:t>sırasında öğretmen ile öğrenciler arasında sağlık otoritelerince belirtilen sosyal mesafeye uygun şekilde oturma düzeni oluşturulur. Ayrıca açık havada yapılacak eğitim-öğretim faaliyetlerinde de fiziksel mesafe ve hijyen kurallarına uygun tedbirler alınır. </a:t>
            </a:r>
          </a:p>
        </p:txBody>
      </p:sp>
      <p:pic>
        <p:nvPicPr>
          <p:cNvPr id="2" name="Resim 1"/>
          <p:cNvPicPr>
            <a:picLocks noChangeAspect="1"/>
          </p:cNvPicPr>
          <p:nvPr/>
        </p:nvPicPr>
        <p:blipFill>
          <a:blip r:embed="rId2"/>
          <a:stretch>
            <a:fillRect/>
          </a:stretch>
        </p:blipFill>
        <p:spPr>
          <a:xfrm>
            <a:off x="1259632" y="3140968"/>
            <a:ext cx="5254724" cy="304464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908720"/>
            <a:ext cx="7859216" cy="2476872"/>
          </a:xfrm>
        </p:spPr>
        <p:txBody>
          <a:bodyPr>
            <a:normAutofit/>
          </a:bodyPr>
          <a:lstStyle/>
          <a:p>
            <a:r>
              <a:rPr lang="tr-TR" dirty="0" smtClean="0">
                <a:latin typeface="Microsoft Sans Serif" pitchFamily="34" charset="0"/>
                <a:cs typeface="Microsoft Sans Serif" pitchFamily="34" charset="0"/>
              </a:rPr>
              <a:t>Eğitim </a:t>
            </a:r>
            <a:r>
              <a:rPr lang="tr-TR" dirty="0">
                <a:latin typeface="Microsoft Sans Serif" pitchFamily="34" charset="0"/>
                <a:cs typeface="Microsoft Sans Serif" pitchFamily="34" charset="0"/>
              </a:rPr>
              <a:t>ortamlarında havalandırma/iklimlendirme sistemi varsa bu sistemin sadece dışarıdan temiz hava verecek şekilde ayarlanması aksi hâllerde doğal havalandırma yapılması </a:t>
            </a:r>
            <a:r>
              <a:rPr lang="tr-TR" dirty="0" smtClean="0">
                <a:latin typeface="Microsoft Sans Serif" pitchFamily="34" charset="0"/>
                <a:cs typeface="Microsoft Sans Serif" pitchFamily="34" charset="0"/>
              </a:rPr>
              <a:t>sağlanır.</a:t>
            </a:r>
          </a:p>
        </p:txBody>
      </p:sp>
      <p:pic>
        <p:nvPicPr>
          <p:cNvPr id="43010" name="Picture 2" descr="Şeffaf Koruyucu Süngerli Yüz Siperliği 4 lü Paket | Partifabrik.com"/>
          <p:cNvPicPr>
            <a:picLocks noChangeAspect="1" noChangeArrowheads="1"/>
          </p:cNvPicPr>
          <p:nvPr/>
        </p:nvPicPr>
        <p:blipFill>
          <a:blip r:embed="rId2" cstate="print"/>
          <a:srcRect/>
          <a:stretch>
            <a:fillRect/>
          </a:stretch>
        </p:blipFill>
        <p:spPr bwMode="auto">
          <a:xfrm>
            <a:off x="2915816" y="3284984"/>
            <a:ext cx="2736304" cy="314716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55576" y="3645024"/>
            <a:ext cx="7467600" cy="2448272"/>
          </a:xfrm>
        </p:spPr>
        <p:txBody>
          <a:bodyPr/>
          <a:lstStyle/>
          <a:p>
            <a:r>
              <a:rPr lang="tr-TR" dirty="0" smtClean="0">
                <a:latin typeface="Microsoft Sans Serif" pitchFamily="34" charset="0"/>
                <a:cs typeface="Microsoft Sans Serif" pitchFamily="34" charset="0"/>
              </a:rPr>
              <a:t>Eğitim </a:t>
            </a:r>
            <a:r>
              <a:rPr lang="tr-TR" dirty="0">
                <a:latin typeface="Microsoft Sans Serif" pitchFamily="34" charset="0"/>
                <a:cs typeface="Microsoft Sans Serif" pitchFamily="34" charset="0"/>
              </a:rPr>
              <a:t>ortamlarında yüz yüze gelmeyecek şekilde çapraz oturma düzeni </a:t>
            </a:r>
            <a:r>
              <a:rPr lang="tr-TR" dirty="0" smtClean="0">
                <a:latin typeface="Microsoft Sans Serif" pitchFamily="34" charset="0"/>
                <a:cs typeface="Microsoft Sans Serif" pitchFamily="34" charset="0"/>
              </a:rPr>
              <a:t>sağlanır.</a:t>
            </a:r>
          </a:p>
          <a:p>
            <a:endParaRPr lang="tr-TR" dirty="0" smtClean="0">
              <a:latin typeface="Microsoft Sans Serif" pitchFamily="34" charset="0"/>
              <a:cs typeface="Microsoft Sans Serif" pitchFamily="34" charset="0"/>
            </a:endParaRPr>
          </a:p>
          <a:p>
            <a:r>
              <a:rPr lang="tr-TR" dirty="0" smtClean="0">
                <a:latin typeface="Microsoft Sans Serif" pitchFamily="34" charset="0"/>
                <a:cs typeface="Microsoft Sans Serif" pitchFamily="34" charset="0"/>
              </a:rPr>
              <a:t>Temaslı </a:t>
            </a:r>
            <a:r>
              <a:rPr lang="tr-TR" dirty="0">
                <a:latin typeface="Microsoft Sans Serif" pitchFamily="34" charset="0"/>
                <a:cs typeface="Microsoft Sans Serif" pitchFamily="34" charset="0"/>
              </a:rPr>
              <a:t>takibi için eğitim ortamlarında,  öğrencinin zorunlu hâller dışında aynı yerde oturması sağlanır.</a:t>
            </a:r>
          </a:p>
        </p:txBody>
      </p:sp>
      <p:pic>
        <p:nvPicPr>
          <p:cNvPr id="41986" name="Picture 2" descr="Sağlık Bakanlığı'ndan okullara koronavirüs rehberi - Sayfa 3 - En Son Haber"/>
          <p:cNvPicPr>
            <a:picLocks noChangeAspect="1" noChangeArrowheads="1"/>
          </p:cNvPicPr>
          <p:nvPr/>
        </p:nvPicPr>
        <p:blipFill>
          <a:blip r:embed="rId2" cstate="print"/>
          <a:srcRect/>
          <a:stretch>
            <a:fillRect/>
          </a:stretch>
        </p:blipFill>
        <p:spPr bwMode="auto">
          <a:xfrm>
            <a:off x="1907704" y="332656"/>
            <a:ext cx="5040560" cy="280831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980728"/>
            <a:ext cx="4464496" cy="2880320"/>
          </a:xfrm>
        </p:spPr>
        <p:txBody>
          <a:bodyPr>
            <a:normAutofit/>
          </a:bodyPr>
          <a:lstStyle/>
          <a:p>
            <a:r>
              <a:rPr lang="tr-TR" sz="2600" b="1" u="sng" dirty="0" smtClean="0">
                <a:solidFill>
                  <a:srgbClr val="FF0000"/>
                </a:solidFill>
                <a:latin typeface="Microsoft Sans Serif" pitchFamily="34" charset="0"/>
                <a:cs typeface="Microsoft Sans Serif" pitchFamily="34" charset="0"/>
              </a:rPr>
              <a:t>Hijyen</a:t>
            </a:r>
            <a:r>
              <a:rPr lang="tr-TR" b="1" u="sng" dirty="0" smtClean="0">
                <a:solidFill>
                  <a:srgbClr val="FF0000"/>
                </a:solidFill>
                <a:latin typeface="Microsoft Sans Serif" pitchFamily="34" charset="0"/>
                <a:cs typeface="Microsoft Sans Serif" pitchFamily="34" charset="0"/>
              </a:rPr>
              <a:t> </a:t>
            </a:r>
          </a:p>
          <a:p>
            <a:endParaRPr lang="tr-TR" dirty="0" smtClean="0">
              <a:latin typeface="Microsoft Sans Serif" pitchFamily="34" charset="0"/>
              <a:cs typeface="Microsoft Sans Serif" pitchFamily="34" charset="0"/>
            </a:endParaRPr>
          </a:p>
          <a:p>
            <a:pPr>
              <a:buNone/>
            </a:pPr>
            <a:r>
              <a:rPr lang="tr-TR" dirty="0" smtClean="0">
                <a:latin typeface="Microsoft Sans Serif" pitchFamily="34" charset="0"/>
                <a:cs typeface="Microsoft Sans Serif" pitchFamily="34" charset="0"/>
              </a:rPr>
              <a:t>    Sağlıklı bir yaşam için yapılan faaliyetlerin ve alınan önlemlerin tümü.</a:t>
            </a:r>
            <a:endParaRPr lang="tr-TR" dirty="0">
              <a:latin typeface="Microsoft Sans Serif" pitchFamily="34" charset="0"/>
              <a:cs typeface="Microsoft Sans Serif"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5148064" y="980728"/>
            <a:ext cx="3384376" cy="2448272"/>
          </a:xfrm>
          <a:prstGeom prst="rect">
            <a:avLst/>
          </a:prstGeom>
          <a:noFill/>
          <a:ln w="9525">
            <a:noFill/>
            <a:miter lim="800000"/>
            <a:headEnd/>
            <a:tailEnd/>
          </a:ln>
        </p:spPr>
      </p:pic>
      <p:sp>
        <p:nvSpPr>
          <p:cNvPr id="7" name="2 İçerik Yer Tutucusu"/>
          <p:cNvSpPr txBox="1">
            <a:spLocks/>
          </p:cNvSpPr>
          <p:nvPr/>
        </p:nvSpPr>
        <p:spPr>
          <a:xfrm>
            <a:off x="467544" y="3645024"/>
            <a:ext cx="4464496" cy="288032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tr-TR" sz="2600" b="1" i="0" u="sng" strike="noStrike" kern="1200" cap="none" spc="0" normalizeH="0" baseline="0" noProof="0" dirty="0" smtClean="0">
                <a:ln>
                  <a:noFill/>
                </a:ln>
                <a:solidFill>
                  <a:srgbClr val="FF0000"/>
                </a:solidFill>
                <a:effectLst/>
                <a:uLnTx/>
                <a:uFillTx/>
                <a:latin typeface="Microsoft Sans Serif" pitchFamily="34" charset="0"/>
                <a:ea typeface="+mn-ea"/>
                <a:cs typeface="Microsoft Sans Serif" pitchFamily="34" charset="0"/>
              </a:rPr>
              <a:t>Enfeksiyon </a:t>
            </a:r>
            <a:endParaRPr kumimoji="0" lang="tr-TR" sz="2400" b="1" i="0" u="sng" strike="noStrike" kern="1200" cap="none" spc="0" normalizeH="0" baseline="0" noProof="0" dirty="0" smtClean="0">
              <a:ln>
                <a:noFill/>
              </a:ln>
              <a:solidFill>
                <a:srgbClr val="FF0000"/>
              </a:solidFill>
              <a:effectLst/>
              <a:uLnTx/>
              <a:uFillTx/>
              <a:latin typeface="Microsoft Sans Serif" pitchFamily="34" charset="0"/>
              <a:ea typeface="+mn-ea"/>
              <a:cs typeface="Microsoft Sans Serif" pitchFamily="3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tr-TR" sz="24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tr-TR" sz="2400" b="0" i="0" u="none" strike="noStrike" kern="1200" cap="none" spc="0" normalizeH="0" baseline="0" noProof="0" dirty="0" smtClean="0">
                <a:ln>
                  <a:noFill/>
                </a:ln>
                <a:solidFill>
                  <a:schemeClr val="tx1"/>
                </a:solidFill>
                <a:effectLst/>
                <a:uLnTx/>
                <a:uFillTx/>
                <a:latin typeface="Microsoft Sans Serif" pitchFamily="34" charset="0"/>
                <a:ea typeface="+mn-ea"/>
                <a:cs typeface="Microsoft Sans Serif" pitchFamily="34" charset="0"/>
              </a:rPr>
              <a:t>    Bir mikroorganizmanın herhangi bir yolla insan vücuduna girip</a:t>
            </a:r>
            <a:r>
              <a:rPr kumimoji="0" lang="tr-TR" sz="2400" b="0" i="0" u="none" strike="noStrike" kern="1200" cap="none" spc="0" normalizeH="0" noProof="0" dirty="0" smtClean="0">
                <a:ln>
                  <a:noFill/>
                </a:ln>
                <a:solidFill>
                  <a:schemeClr val="tx1"/>
                </a:solidFill>
                <a:effectLst/>
                <a:uLnTx/>
                <a:uFillTx/>
                <a:latin typeface="Microsoft Sans Serif" pitchFamily="34" charset="0"/>
                <a:ea typeface="+mn-ea"/>
                <a:cs typeface="Microsoft Sans Serif" pitchFamily="34" charset="0"/>
              </a:rPr>
              <a:t> yerleşerek çoğalmasına denir. </a:t>
            </a:r>
            <a:endParaRPr kumimoji="0" lang="tr-TR" sz="2400" b="0" i="0" u="none" strike="noStrike" kern="1200" cap="none" spc="0" normalizeH="0" baseline="0" noProof="0" dirty="0">
              <a:ln>
                <a:noFill/>
              </a:ln>
              <a:solidFill>
                <a:schemeClr val="tx1"/>
              </a:solidFill>
              <a:effectLst/>
              <a:uLnTx/>
              <a:uFillTx/>
              <a:latin typeface="Microsoft Sans Serif" pitchFamily="34" charset="0"/>
              <a:ea typeface="+mn-ea"/>
              <a:cs typeface="Microsoft Sans Serif"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83568" y="980728"/>
            <a:ext cx="7467600" cy="2764904"/>
          </a:xfrm>
        </p:spPr>
        <p:txBody>
          <a:bodyPr/>
          <a:lstStyle/>
          <a:p>
            <a:r>
              <a:rPr lang="tr-TR" dirty="0" smtClean="0">
                <a:latin typeface="Microsoft Sans Serif" pitchFamily="34" charset="0"/>
                <a:cs typeface="Microsoft Sans Serif" pitchFamily="34" charset="0"/>
              </a:rPr>
              <a:t>Birkaç </a:t>
            </a:r>
            <a:r>
              <a:rPr lang="tr-TR" dirty="0">
                <a:latin typeface="Microsoft Sans Serif" pitchFamily="34" charset="0"/>
                <a:cs typeface="Microsoft Sans Serif" pitchFamily="34" charset="0"/>
              </a:rPr>
              <a:t>sınıfın bir araya gelmesi ile ortak yapılan derslerde oturma düzeninin sağlık otoritelerince belirtilen sosyal mesafeye uygun olması </a:t>
            </a:r>
            <a:r>
              <a:rPr lang="tr-TR" dirty="0" smtClean="0">
                <a:latin typeface="Microsoft Sans Serif" pitchFamily="34" charset="0"/>
                <a:cs typeface="Microsoft Sans Serif" pitchFamily="34" charset="0"/>
              </a:rPr>
              <a:t>sağlanır.</a:t>
            </a:r>
          </a:p>
          <a:p>
            <a:endParaRPr lang="tr-TR" dirty="0" smtClean="0">
              <a:latin typeface="Microsoft Sans Serif" pitchFamily="34" charset="0"/>
              <a:cs typeface="Microsoft Sans Serif" pitchFamily="34" charset="0"/>
            </a:endParaRPr>
          </a:p>
          <a:p>
            <a:r>
              <a:rPr lang="tr-TR" dirty="0" smtClean="0">
                <a:latin typeface="Microsoft Sans Serif" pitchFamily="34" charset="0"/>
                <a:cs typeface="Microsoft Sans Serif" pitchFamily="34" charset="0"/>
              </a:rPr>
              <a:t>Damlacık </a:t>
            </a:r>
            <a:r>
              <a:rPr lang="tr-TR" dirty="0">
                <a:latin typeface="Microsoft Sans Serif" pitchFamily="34" charset="0"/>
                <a:cs typeface="Microsoft Sans Serif" pitchFamily="34" charset="0"/>
              </a:rPr>
              <a:t>oluşturması nedeniyle sınıf içinde yüksek sesle aktivite yapılmaz.</a:t>
            </a:r>
          </a:p>
        </p:txBody>
      </p:sp>
      <p:pic>
        <p:nvPicPr>
          <p:cNvPr id="40962" name="Picture 2" descr="İşaret dili - Sessiz okul - Home | Facebook"/>
          <p:cNvPicPr>
            <a:picLocks noChangeAspect="1" noChangeArrowheads="1"/>
          </p:cNvPicPr>
          <p:nvPr/>
        </p:nvPicPr>
        <p:blipFill>
          <a:blip r:embed="rId2" cstate="print"/>
          <a:srcRect/>
          <a:stretch>
            <a:fillRect/>
          </a:stretch>
        </p:blipFill>
        <p:spPr bwMode="auto">
          <a:xfrm>
            <a:off x="3131840" y="3861048"/>
            <a:ext cx="2133600" cy="213360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476672"/>
            <a:ext cx="7920880" cy="5904656"/>
          </a:xfrm>
        </p:spPr>
        <p:txBody>
          <a:bodyPr>
            <a:normAutofit/>
          </a:bodyPr>
          <a:lstStyle/>
          <a:p>
            <a:r>
              <a:rPr lang="tr-TR" dirty="0" smtClean="0">
                <a:latin typeface="Microsoft Sans Serif" pitchFamily="34" charset="0"/>
                <a:cs typeface="Microsoft Sans Serif" pitchFamily="34" charset="0"/>
              </a:rPr>
              <a:t>Kitap</a:t>
            </a:r>
            <a:r>
              <a:rPr lang="tr-TR" dirty="0">
                <a:latin typeface="Microsoft Sans Serif" pitchFamily="34" charset="0"/>
                <a:cs typeface="Microsoft Sans Serif" pitchFamily="34" charset="0"/>
              </a:rPr>
              <a:t>, kalem, oyuncak, vb. eğitim materyallerinin kişiye özel olması ve öğrenciler arası materyal alışverişi yapılmaması sağlanır. </a:t>
            </a:r>
          </a:p>
          <a:p>
            <a:pPr>
              <a:buNone/>
            </a:pPr>
            <a:endParaRPr lang="tr-TR" dirty="0">
              <a:latin typeface="Microsoft Sans Serif" pitchFamily="34" charset="0"/>
              <a:cs typeface="Microsoft Sans Serif" pitchFamily="34" charset="0"/>
            </a:endParaRPr>
          </a:p>
          <a:p>
            <a:pPr>
              <a:buNone/>
            </a:pPr>
            <a:endParaRPr lang="tr-TR" dirty="0">
              <a:latin typeface="Microsoft Sans Serif" pitchFamily="34" charset="0"/>
              <a:cs typeface="Microsoft Sans Serif" pitchFamily="34" charset="0"/>
            </a:endParaRPr>
          </a:p>
          <a:p>
            <a:pPr>
              <a:buNone/>
            </a:pPr>
            <a:endParaRPr lang="tr-TR" dirty="0">
              <a:latin typeface="Microsoft Sans Serif" pitchFamily="34" charset="0"/>
              <a:cs typeface="Microsoft Sans Serif" pitchFamily="34" charset="0"/>
            </a:endParaRPr>
          </a:p>
          <a:p>
            <a:pPr>
              <a:buNone/>
            </a:pPr>
            <a:endParaRPr lang="tr-TR" dirty="0">
              <a:latin typeface="Microsoft Sans Serif" pitchFamily="34" charset="0"/>
              <a:cs typeface="Microsoft Sans Serif" pitchFamily="34" charset="0"/>
            </a:endParaRPr>
          </a:p>
          <a:p>
            <a:pPr>
              <a:buNone/>
            </a:pPr>
            <a:endParaRPr lang="tr-TR" dirty="0">
              <a:latin typeface="Microsoft Sans Serif" pitchFamily="34" charset="0"/>
              <a:cs typeface="Microsoft Sans Serif" pitchFamily="34" charset="0"/>
            </a:endParaRPr>
          </a:p>
          <a:p>
            <a:pPr>
              <a:buNone/>
            </a:pPr>
            <a:endParaRPr lang="tr-TR" dirty="0" smtClean="0">
              <a:latin typeface="Microsoft Sans Serif" pitchFamily="34" charset="0"/>
              <a:cs typeface="Microsoft Sans Serif" pitchFamily="34" charset="0"/>
            </a:endParaRPr>
          </a:p>
          <a:p>
            <a:r>
              <a:rPr lang="tr-TR" dirty="0" smtClean="0">
                <a:latin typeface="Microsoft Sans Serif" pitchFamily="34" charset="0"/>
                <a:cs typeface="Microsoft Sans Serif" pitchFamily="34" charset="0"/>
              </a:rPr>
              <a:t>Öğrencilerin </a:t>
            </a:r>
            <a:r>
              <a:rPr lang="tr-TR" dirty="0">
                <a:latin typeface="Microsoft Sans Serif" pitchFamily="34" charset="0"/>
                <a:cs typeface="Microsoft Sans Serif" pitchFamily="34" charset="0"/>
              </a:rPr>
              <a:t>gün boyu aynı eğitim ortamlarında ders görmesi, eğitim ortamı değişikliği yapılmaması sağlanır. Değişiklik zorunlu ise eğitim ortamlarının her kullanım sonrası havalandırılıp temizlik ve dezenfeksiyonunun yapılması sağlanır.</a:t>
            </a:r>
          </a:p>
        </p:txBody>
      </p:sp>
      <p:pic>
        <p:nvPicPr>
          <p:cNvPr id="39938" name="Picture 2" descr="Sağlık Bakanlığı okullarda alınması gereken Kovid-19 önlemlerini belirledi"/>
          <p:cNvPicPr>
            <a:picLocks noChangeAspect="1" noChangeArrowheads="1"/>
          </p:cNvPicPr>
          <p:nvPr/>
        </p:nvPicPr>
        <p:blipFill>
          <a:blip r:embed="rId2" cstate="print"/>
          <a:srcRect/>
          <a:stretch>
            <a:fillRect/>
          </a:stretch>
        </p:blipFill>
        <p:spPr bwMode="auto">
          <a:xfrm>
            <a:off x="2411760" y="2060848"/>
            <a:ext cx="4176464" cy="206932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11560" y="1340768"/>
            <a:ext cx="7467600" cy="2160240"/>
          </a:xfrm>
        </p:spPr>
        <p:txBody>
          <a:bodyPr>
            <a:normAutofit/>
          </a:bodyPr>
          <a:lstStyle/>
          <a:p>
            <a:r>
              <a:rPr lang="tr-TR" dirty="0" smtClean="0">
                <a:latin typeface="Microsoft Sans Serif" pitchFamily="34" charset="0"/>
                <a:cs typeface="Microsoft Sans Serif" pitchFamily="34" charset="0"/>
              </a:rPr>
              <a:t> </a:t>
            </a:r>
            <a:r>
              <a:rPr lang="tr-TR" dirty="0">
                <a:latin typeface="Microsoft Sans Serif" pitchFamily="34" charset="0"/>
                <a:cs typeface="Microsoft Sans Serif" pitchFamily="34" charset="0"/>
              </a:rPr>
              <a:t>Günlük grup etkinliklerinde, öğrencinin hep aynı grup ile etkinlik yapması sağlanır.</a:t>
            </a:r>
          </a:p>
          <a:p>
            <a:pPr>
              <a:buNone/>
            </a:pPr>
            <a:endParaRPr lang="tr-TR" dirty="0">
              <a:latin typeface="Microsoft Sans Serif" pitchFamily="34" charset="0"/>
              <a:cs typeface="Microsoft Sans Serif" pitchFamily="34" charset="0"/>
            </a:endParaRPr>
          </a:p>
          <a:p>
            <a:r>
              <a:rPr lang="tr-TR" dirty="0" smtClean="0">
                <a:latin typeface="Microsoft Sans Serif" pitchFamily="34" charset="0"/>
                <a:cs typeface="Microsoft Sans Serif" pitchFamily="34" charset="0"/>
              </a:rPr>
              <a:t>Sanat</a:t>
            </a:r>
            <a:r>
              <a:rPr lang="tr-TR" dirty="0">
                <a:latin typeface="Microsoft Sans Serif" pitchFamily="34" charset="0"/>
                <a:cs typeface="Microsoft Sans Serif" pitchFamily="34" charset="0"/>
              </a:rPr>
              <a:t>, müzik, beden eğitimi gibi derslerde grupların birbirine karışmasının önlenmesi sağlanır.</a:t>
            </a:r>
          </a:p>
        </p:txBody>
      </p:sp>
      <p:pic>
        <p:nvPicPr>
          <p:cNvPr id="38914" name="Picture 2" descr="Örnek Rehberlik Etkinlikleri | Fatih Rehberlik Servisi"/>
          <p:cNvPicPr>
            <a:picLocks noChangeAspect="1" noChangeArrowheads="1"/>
          </p:cNvPicPr>
          <p:nvPr/>
        </p:nvPicPr>
        <p:blipFill>
          <a:blip r:embed="rId2" cstate="print"/>
          <a:srcRect/>
          <a:stretch>
            <a:fillRect/>
          </a:stretch>
        </p:blipFill>
        <p:spPr bwMode="auto">
          <a:xfrm>
            <a:off x="2051720" y="3789040"/>
            <a:ext cx="4968552" cy="216024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1052736"/>
            <a:ext cx="5184576" cy="4536504"/>
          </a:xfrm>
        </p:spPr>
        <p:txBody>
          <a:bodyPr>
            <a:normAutofit/>
          </a:bodyPr>
          <a:lstStyle/>
          <a:p>
            <a:r>
              <a:rPr lang="tr-TR" dirty="0" smtClean="0">
                <a:latin typeface="Microsoft Sans Serif" pitchFamily="34" charset="0"/>
                <a:cs typeface="Microsoft Sans Serif" pitchFamily="34" charset="0"/>
              </a:rPr>
              <a:t>Gerektiğinde </a:t>
            </a:r>
            <a:r>
              <a:rPr lang="tr-TR" dirty="0">
                <a:latin typeface="Microsoft Sans Serif" pitchFamily="34" charset="0"/>
                <a:cs typeface="Microsoft Sans Serif" pitchFamily="34" charset="0"/>
              </a:rPr>
              <a:t>özel eğitim ihtiyacı olan bireylerin engel durum ve özelliklerine uygun düzenlemeler yapılır. </a:t>
            </a:r>
            <a:endParaRPr lang="tr-TR" dirty="0" smtClean="0">
              <a:latin typeface="Microsoft Sans Serif" pitchFamily="34" charset="0"/>
              <a:cs typeface="Microsoft Sans Serif" pitchFamily="34" charset="0"/>
            </a:endParaRPr>
          </a:p>
          <a:p>
            <a:endParaRPr lang="tr-TR" dirty="0" smtClean="0">
              <a:latin typeface="Microsoft Sans Serif" pitchFamily="34" charset="0"/>
              <a:cs typeface="Microsoft Sans Serif" pitchFamily="34" charset="0"/>
            </a:endParaRPr>
          </a:p>
          <a:p>
            <a:r>
              <a:rPr lang="tr-TR" dirty="0" smtClean="0">
                <a:latin typeface="Microsoft Sans Serif" pitchFamily="34" charset="0"/>
                <a:cs typeface="Microsoft Sans Serif" pitchFamily="34" charset="0"/>
              </a:rPr>
              <a:t>Salgın </a:t>
            </a:r>
            <a:r>
              <a:rPr lang="tr-TR" dirty="0">
                <a:latin typeface="Microsoft Sans Serif" pitchFamily="34" charset="0"/>
                <a:cs typeface="Microsoft Sans Serif" pitchFamily="34" charset="0"/>
              </a:rPr>
              <a:t>hastalık belirtisi gösteren </a:t>
            </a:r>
            <a:r>
              <a:rPr lang="tr-TR" dirty="0" smtClean="0">
                <a:latin typeface="Microsoft Sans Serif" pitchFamily="34" charset="0"/>
                <a:cs typeface="Microsoft Sans Serif" pitchFamily="34" charset="0"/>
              </a:rPr>
              <a:t>öğrencilerin, personelin önceden belirlenen </a:t>
            </a:r>
            <a:r>
              <a:rPr lang="tr-TR" dirty="0">
                <a:latin typeface="Microsoft Sans Serif" pitchFamily="34" charset="0"/>
                <a:cs typeface="Microsoft Sans Serif" pitchFamily="34" charset="0"/>
              </a:rPr>
              <a:t>boş bir odada/alanda izole edilmesi ve ivedilikle okul idaresince görevlendirilen idareciye haber verilmesi sağlanır.</a:t>
            </a:r>
          </a:p>
        </p:txBody>
      </p:sp>
      <p:pic>
        <p:nvPicPr>
          <p:cNvPr id="37890" name="Picture 2" descr="Sick Student with a Books — Stock Photo © sabphoto #59959867"/>
          <p:cNvPicPr>
            <a:picLocks noChangeAspect="1" noChangeArrowheads="1"/>
          </p:cNvPicPr>
          <p:nvPr/>
        </p:nvPicPr>
        <p:blipFill>
          <a:blip r:embed="rId2" cstate="print"/>
          <a:srcRect/>
          <a:stretch>
            <a:fillRect/>
          </a:stretch>
        </p:blipFill>
        <p:spPr bwMode="auto">
          <a:xfrm>
            <a:off x="5364088" y="620688"/>
            <a:ext cx="3275248" cy="555396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sz="2800" b="1" dirty="0">
                <a:solidFill>
                  <a:srgbClr val="FF0000"/>
                </a:solidFill>
                <a:latin typeface="+mj-lt"/>
                <a:cs typeface="Times New Roman" panose="02020603050405020304" pitchFamily="18" charset="0"/>
              </a:rPr>
              <a:t>Not: Hasta olduğu teyit edilen bir kişinin kullandığı alan 24 saat kullanıma kapalı tutularak temizlenmelidir. Bunun mümkün olmadığı durumlarda olabildiği kadar kapalı tutulabilir</a:t>
            </a:r>
          </a:p>
          <a:p>
            <a:pPr marL="0" indent="0">
              <a:buNone/>
            </a:pPr>
            <a:endParaRPr lang="tr-TR" dirty="0"/>
          </a:p>
        </p:txBody>
      </p:sp>
    </p:spTree>
    <p:extLst>
      <p:ext uri="{BB962C8B-B14F-4D97-AF65-F5344CB8AC3E}">
        <p14:creationId xmlns:p14="http://schemas.microsoft.com/office/powerpoint/2010/main" val="792294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827584" y="1268760"/>
            <a:ext cx="7467600" cy="864096"/>
          </a:xfrm>
        </p:spPr>
        <p:txBody>
          <a:bodyPr/>
          <a:lstStyle/>
          <a:p>
            <a:r>
              <a:rPr lang="tr-TR" dirty="0" smtClean="0">
                <a:latin typeface="Microsoft Sans Serif" pitchFamily="34" charset="0"/>
                <a:cs typeface="Microsoft Sans Serif" pitchFamily="34" charset="0"/>
              </a:rPr>
              <a:t>Eğitim </a:t>
            </a:r>
            <a:r>
              <a:rPr lang="tr-TR" dirty="0">
                <a:latin typeface="Microsoft Sans Serif" pitchFamily="34" charset="0"/>
                <a:cs typeface="Microsoft Sans Serif" pitchFamily="34" charset="0"/>
              </a:rPr>
              <a:t>ortamlarında, salgın hastalık riski nedeni ile beslenme faaliyetleri yapılmamalıdır.</a:t>
            </a:r>
          </a:p>
        </p:txBody>
      </p:sp>
      <p:sp>
        <p:nvSpPr>
          <p:cNvPr id="36866" name="AutoShape 2" descr="Yemek ve İçmek Yasaktır İşareti Levhası/Etike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6868" name="AutoShape 4" descr="Yemek ve İçmek Yasaktır İşareti Levhası/Etike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6870" name="AutoShape 6" descr="Yemek ve İçmek Yasaktır İşareti Levhası/Etike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6872" name="AutoShape 8" descr="Yemek ve İçmek Yasaktır İşareti Levhası/Etike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6874" name="AutoShape 10" descr="Yemek ve İçmek Yasaktır İşareti Levhası/Etike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6876" name="AutoShape 12" descr="Yemek ve İçmek Yasaktır İşareti Levhası/Etike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6878" name="AutoShape 14" descr="Yemek ve İçmek Yasaktır İşareti Levhası/Etike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6880" name="AutoShape 16" descr="Yemek ve İçmek Yasaktır İşareti Levhası/Etike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6882" name="AutoShape 18" descr="Yemek ve İçmek Yasaktır İşareti Levhası/Etike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6884" name="Picture 20" descr="Okul çocuklarında beslenme nasıl olmalı? | Anne - Baba"/>
          <p:cNvPicPr>
            <a:picLocks noChangeAspect="1" noChangeArrowheads="1"/>
          </p:cNvPicPr>
          <p:nvPr/>
        </p:nvPicPr>
        <p:blipFill>
          <a:blip r:embed="rId2" cstate="print"/>
          <a:srcRect/>
          <a:stretch>
            <a:fillRect/>
          </a:stretch>
        </p:blipFill>
        <p:spPr bwMode="auto">
          <a:xfrm>
            <a:off x="1835696" y="2780928"/>
            <a:ext cx="5248583" cy="295232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19672" y="692696"/>
            <a:ext cx="5112568" cy="490066"/>
          </a:xfrm>
        </p:spPr>
        <p:txBody>
          <a:bodyPr>
            <a:normAutofit fontScale="90000"/>
          </a:bodyPr>
          <a:lstStyle/>
          <a:p>
            <a:pPr algn="ctr"/>
            <a:r>
              <a:rPr lang="tr-TR" sz="2800" b="1" dirty="0">
                <a:solidFill>
                  <a:schemeClr val="accent1"/>
                </a:solidFill>
                <a:latin typeface="+mn-lt"/>
              </a:rPr>
              <a:t>ÖĞRETMENLER ODASI</a:t>
            </a:r>
          </a:p>
        </p:txBody>
      </p:sp>
      <p:sp>
        <p:nvSpPr>
          <p:cNvPr id="3" name="2 İçerik Yer Tutucusu"/>
          <p:cNvSpPr>
            <a:spLocks noGrp="1"/>
          </p:cNvSpPr>
          <p:nvPr>
            <p:ph sz="quarter" idx="1"/>
          </p:nvPr>
        </p:nvSpPr>
        <p:spPr>
          <a:xfrm>
            <a:off x="611560" y="1556792"/>
            <a:ext cx="7467600" cy="4873752"/>
          </a:xfrm>
        </p:spPr>
        <p:txBody>
          <a:bodyPr/>
          <a:lstStyle/>
          <a:p>
            <a:pPr>
              <a:buNone/>
            </a:pPr>
            <a:r>
              <a:rPr lang="tr-TR" dirty="0">
                <a:latin typeface="Microsoft Sans Serif" pitchFamily="34" charset="0"/>
                <a:cs typeface="Microsoft Sans Serif" pitchFamily="34" charset="0"/>
              </a:rPr>
              <a:t>		1. Öğretmenler odasında sosyal mesafe kurallarına uygun </a:t>
            </a:r>
            <a:r>
              <a:rPr lang="tr-TR" dirty="0" smtClean="0">
                <a:latin typeface="Microsoft Sans Serif" pitchFamily="34" charset="0"/>
                <a:cs typeface="Microsoft Sans Serif" pitchFamily="34" charset="0"/>
              </a:rPr>
              <a:t>davranılır.</a:t>
            </a:r>
            <a:endParaRPr lang="tr-TR" dirty="0">
              <a:latin typeface="Microsoft Sans Serif" pitchFamily="34" charset="0"/>
              <a:cs typeface="Microsoft Sans Serif" pitchFamily="34" charset="0"/>
            </a:endParaRPr>
          </a:p>
          <a:p>
            <a:pPr>
              <a:buNone/>
            </a:pPr>
            <a:r>
              <a:rPr lang="tr-TR" dirty="0">
                <a:latin typeface="Microsoft Sans Serif" pitchFamily="34" charset="0"/>
                <a:cs typeface="Microsoft Sans Serif" pitchFamily="34" charset="0"/>
              </a:rPr>
              <a:t>		 2. Öğretmenler kişisel eşyalarını özel dolaplarına koyar, açıkta bırakmaz.</a:t>
            </a:r>
          </a:p>
        </p:txBody>
      </p:sp>
      <p:pic>
        <p:nvPicPr>
          <p:cNvPr id="35842" name="Picture 2" descr="Bir öğretmenler odası klasiği;"/>
          <p:cNvPicPr>
            <a:picLocks noChangeAspect="1" noChangeArrowheads="1"/>
          </p:cNvPicPr>
          <p:nvPr/>
        </p:nvPicPr>
        <p:blipFill>
          <a:blip r:embed="rId2" cstate="print"/>
          <a:srcRect/>
          <a:stretch>
            <a:fillRect/>
          </a:stretch>
        </p:blipFill>
        <p:spPr bwMode="auto">
          <a:xfrm>
            <a:off x="1475656" y="3429000"/>
            <a:ext cx="5953125" cy="309562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899592" y="3861048"/>
            <a:ext cx="7139136" cy="2692896"/>
          </a:xfrm>
        </p:spPr>
        <p:txBody>
          <a:bodyPr>
            <a:normAutofit lnSpcReduction="10000"/>
          </a:bodyPr>
          <a:lstStyle/>
          <a:p>
            <a:pPr>
              <a:buNone/>
            </a:pPr>
            <a:r>
              <a:rPr lang="tr-TR" dirty="0">
                <a:latin typeface="Microsoft Sans Serif" pitchFamily="34" charset="0"/>
                <a:cs typeface="Microsoft Sans Serif" pitchFamily="34" charset="0"/>
              </a:rPr>
              <a:t>		3. Bilgisayar klavyesi, fare, telefon, dolap, kalem, silgi vb. malzeme ve ekipmanın ortak kullanılmamasına dikkat edilir. Ancak ortak kullanımı zorunlu olan malzemeler temizliği ve dezenfeksiyonu yapıldıktan sonra kullanılmalıdır.</a:t>
            </a:r>
          </a:p>
          <a:p>
            <a:pPr>
              <a:buNone/>
            </a:pPr>
            <a:r>
              <a:rPr lang="tr-TR" dirty="0">
                <a:latin typeface="Microsoft Sans Serif" pitchFamily="34" charset="0"/>
                <a:cs typeface="Microsoft Sans Serif" pitchFamily="34" charset="0"/>
              </a:rPr>
              <a:t>		 4. Öğretmenler odasına misafir ve ziyaretçi kabul edilmemelidir.</a:t>
            </a:r>
          </a:p>
        </p:txBody>
      </p:sp>
      <p:pic>
        <p:nvPicPr>
          <p:cNvPr id="30722" name="Picture 2" descr="Elektronik cihazları corona virüsten arındırmanın yolları - Sağlık  Haberleri - Sayfa 3"/>
          <p:cNvPicPr>
            <a:picLocks noChangeAspect="1" noChangeArrowheads="1"/>
          </p:cNvPicPr>
          <p:nvPr/>
        </p:nvPicPr>
        <p:blipFill>
          <a:blip r:embed="rId2" cstate="print"/>
          <a:srcRect/>
          <a:stretch>
            <a:fillRect/>
          </a:stretch>
        </p:blipFill>
        <p:spPr bwMode="auto">
          <a:xfrm>
            <a:off x="1619672" y="404664"/>
            <a:ext cx="5904656" cy="332235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4005064"/>
            <a:ext cx="8532440" cy="2520280"/>
          </a:xfrm>
        </p:spPr>
        <p:txBody>
          <a:bodyPr/>
          <a:lstStyle/>
          <a:p>
            <a:pPr>
              <a:buNone/>
            </a:pPr>
            <a:r>
              <a:rPr lang="tr-TR" dirty="0">
                <a:latin typeface="Microsoft Sans Serif" pitchFamily="34" charset="0"/>
                <a:cs typeface="Microsoft Sans Serif" pitchFamily="34" charset="0"/>
              </a:rPr>
              <a:t>		5. Öğretmenler odasında el antiseptiği ve genel hijyen kurallarını sağlayan koruyucu malzemeler bulundurulur.</a:t>
            </a:r>
          </a:p>
          <a:p>
            <a:pPr>
              <a:buNone/>
            </a:pPr>
            <a:r>
              <a:rPr lang="tr-TR" dirty="0">
                <a:latin typeface="Microsoft Sans Serif" pitchFamily="34" charset="0"/>
                <a:cs typeface="Microsoft Sans Serif" pitchFamily="34" charset="0"/>
              </a:rPr>
              <a:t>		 6. Öğretmenler odasında tek kullanımlık bardak, pet şişe su kullanılmalıdır. Çay/kahve makinesi kullanılmamalıdır.</a:t>
            </a:r>
          </a:p>
        </p:txBody>
      </p:sp>
      <p:pic>
        <p:nvPicPr>
          <p:cNvPr id="31746" name="Picture 2" descr="Koronavirüse karşı el dezenfektanı nasıl yapılır?"/>
          <p:cNvPicPr>
            <a:picLocks noChangeAspect="1" noChangeArrowheads="1"/>
          </p:cNvPicPr>
          <p:nvPr/>
        </p:nvPicPr>
        <p:blipFill>
          <a:blip r:embed="rId2" cstate="print"/>
          <a:srcRect/>
          <a:stretch>
            <a:fillRect/>
          </a:stretch>
        </p:blipFill>
        <p:spPr bwMode="auto">
          <a:xfrm>
            <a:off x="2123728" y="476672"/>
            <a:ext cx="5400600" cy="303873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3356992"/>
            <a:ext cx="7467600" cy="3096344"/>
          </a:xfrm>
        </p:spPr>
        <p:txBody>
          <a:bodyPr/>
          <a:lstStyle/>
          <a:p>
            <a:pPr>
              <a:buNone/>
            </a:pPr>
            <a:r>
              <a:rPr lang="tr-TR" dirty="0">
                <a:latin typeface="Microsoft Sans Serif" pitchFamily="34" charset="0"/>
                <a:cs typeface="Microsoft Sans Serif" pitchFamily="34" charset="0"/>
              </a:rPr>
              <a:t>		7. Öğretmenler odasında salgın hastalık riski nedeni ile beslenme faaliyetleri yapılmamalıdır. </a:t>
            </a:r>
          </a:p>
          <a:p>
            <a:pPr>
              <a:buNone/>
            </a:pPr>
            <a:r>
              <a:rPr lang="tr-TR" dirty="0">
                <a:latin typeface="Microsoft Sans Serif" pitchFamily="34" charset="0"/>
                <a:cs typeface="Microsoft Sans Serif" pitchFamily="34" charset="0"/>
              </a:rPr>
              <a:t>		8. Öğretmenler odasının havalandırma/iklimlendirme sistemi varsa bu sistemin sadece dışarıdan temiz hava verecek şekilde ayarlanması aksi hâllerde doğal havalandırma yapılması sağlanır.</a:t>
            </a:r>
          </a:p>
        </p:txBody>
      </p:sp>
      <p:pic>
        <p:nvPicPr>
          <p:cNvPr id="32770" name="Picture 2" descr="Ç.P.A.L Ögretmenler Odası'da fotoğraflar"/>
          <p:cNvPicPr>
            <a:picLocks noChangeAspect="1" noChangeArrowheads="1"/>
          </p:cNvPicPr>
          <p:nvPr/>
        </p:nvPicPr>
        <p:blipFill>
          <a:blip r:embed="rId2" cstate="print"/>
          <a:srcRect/>
          <a:stretch>
            <a:fillRect/>
          </a:stretch>
        </p:blipFill>
        <p:spPr bwMode="auto">
          <a:xfrm>
            <a:off x="2411760" y="404664"/>
            <a:ext cx="3384376" cy="27636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764704"/>
            <a:ext cx="7467600" cy="3124944"/>
          </a:xfrm>
        </p:spPr>
        <p:txBody>
          <a:bodyPr>
            <a:normAutofit/>
          </a:bodyPr>
          <a:lstStyle/>
          <a:p>
            <a:endParaRPr lang="tr-TR" dirty="0" smtClean="0">
              <a:latin typeface="Microsoft Sans Serif" pitchFamily="34" charset="0"/>
              <a:cs typeface="Microsoft Sans Serif" pitchFamily="34" charset="0"/>
            </a:endParaRPr>
          </a:p>
          <a:p>
            <a:r>
              <a:rPr lang="tr-TR" b="1" u="sng" dirty="0" smtClean="0">
                <a:solidFill>
                  <a:srgbClr val="FF0000"/>
                </a:solidFill>
                <a:latin typeface="Microsoft Sans Serif" pitchFamily="34" charset="0"/>
                <a:cs typeface="Microsoft Sans Serif" pitchFamily="34" charset="0"/>
              </a:rPr>
              <a:t>İzolasyon</a:t>
            </a:r>
            <a:r>
              <a:rPr lang="tr-TR" b="1" dirty="0" smtClean="0">
                <a:solidFill>
                  <a:srgbClr val="FF0000"/>
                </a:solidFill>
                <a:latin typeface="Microsoft Sans Serif" pitchFamily="34" charset="0"/>
                <a:cs typeface="Microsoft Sans Serif" pitchFamily="34" charset="0"/>
              </a:rPr>
              <a:t>:  </a:t>
            </a:r>
            <a:r>
              <a:rPr lang="tr-TR" dirty="0" err="1" smtClean="0">
                <a:latin typeface="Microsoft Sans Serif" pitchFamily="34" charset="0"/>
                <a:cs typeface="Microsoft Sans Serif" pitchFamily="34" charset="0"/>
              </a:rPr>
              <a:t>Enfekte</a:t>
            </a:r>
            <a:r>
              <a:rPr lang="tr-TR" dirty="0" smtClean="0">
                <a:latin typeface="Microsoft Sans Serif" pitchFamily="34" charset="0"/>
                <a:cs typeface="Microsoft Sans Serif" pitchFamily="34" charset="0"/>
              </a:rPr>
              <a:t> olan kişinin bulaştırma süresince diğer insanlardan ayrılmasına denir.</a:t>
            </a:r>
          </a:p>
          <a:p>
            <a:endParaRPr lang="tr-TR" dirty="0">
              <a:latin typeface="Microsoft Sans Serif" pitchFamily="34" charset="0"/>
              <a:cs typeface="Microsoft Sans Serif"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1763688" y="3501008"/>
            <a:ext cx="4243362" cy="22124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05880" y="778694"/>
            <a:ext cx="7467600" cy="850106"/>
          </a:xfrm>
        </p:spPr>
        <p:txBody>
          <a:bodyPr>
            <a:noAutofit/>
          </a:bodyPr>
          <a:lstStyle/>
          <a:p>
            <a:pPr algn="ctr"/>
            <a:r>
              <a:rPr lang="tr-TR" sz="2800" b="1" dirty="0">
                <a:solidFill>
                  <a:srgbClr val="FF0000"/>
                </a:solidFill>
              </a:rPr>
              <a:t>NÖBETÇİ ÖĞRETMENİN </a:t>
            </a:r>
            <a:r>
              <a:rPr lang="tr-TR" sz="2800" b="1" dirty="0" smtClean="0">
                <a:solidFill>
                  <a:srgbClr val="FF0000"/>
                </a:solidFill>
              </a:rPr>
              <a:t>GÖREVLERİ</a:t>
            </a:r>
            <a:br>
              <a:rPr lang="tr-TR" sz="2800" b="1" dirty="0" smtClean="0">
                <a:solidFill>
                  <a:srgbClr val="FF0000"/>
                </a:solidFill>
              </a:rPr>
            </a:br>
            <a:r>
              <a:rPr lang="tr-TR" sz="2800" b="1" dirty="0" smtClean="0">
                <a:solidFill>
                  <a:srgbClr val="FF0000"/>
                </a:solidFill>
              </a:rPr>
              <a:t>A. OKUL İÇERİSİNDE ALINMASI GEREKEN ÖNLEMLER</a:t>
            </a:r>
            <a:endParaRPr lang="tr-TR" sz="2800" b="1" dirty="0">
              <a:solidFill>
                <a:srgbClr val="FF0000"/>
              </a:solidFill>
            </a:endParaRPr>
          </a:p>
        </p:txBody>
      </p:sp>
      <p:sp>
        <p:nvSpPr>
          <p:cNvPr id="3" name="2 İçerik Yer Tutucusu"/>
          <p:cNvSpPr>
            <a:spLocks noGrp="1"/>
          </p:cNvSpPr>
          <p:nvPr>
            <p:ph sz="quarter" idx="1"/>
          </p:nvPr>
        </p:nvSpPr>
        <p:spPr>
          <a:xfrm>
            <a:off x="805880" y="1916832"/>
            <a:ext cx="7467600" cy="2476872"/>
          </a:xfrm>
        </p:spPr>
        <p:txBody>
          <a:bodyPr/>
          <a:lstStyle/>
          <a:p>
            <a:pPr>
              <a:buNone/>
            </a:pPr>
            <a:r>
              <a:rPr lang="tr-TR" dirty="0">
                <a:latin typeface="Microsoft Sans Serif" pitchFamily="34" charset="0"/>
                <a:cs typeface="Microsoft Sans Serif" pitchFamily="34" charset="0"/>
              </a:rPr>
              <a:t>		1. Velilerin zorunlu hâller dışında okul bahçesine alınmamasını sağlar.</a:t>
            </a:r>
          </a:p>
          <a:p>
            <a:pPr>
              <a:buNone/>
            </a:pPr>
            <a:r>
              <a:rPr lang="tr-TR" dirty="0">
                <a:latin typeface="Microsoft Sans Serif" pitchFamily="34" charset="0"/>
                <a:cs typeface="Microsoft Sans Serif" pitchFamily="34" charset="0"/>
              </a:rPr>
              <a:t>		 2. Velilerin çocuklarını bırakırken ve alırken fiziksel mesafeye uymaları amacı ile okul girişine konulan belirleyici işaretlerin uygunluğunu kontrol eder.</a:t>
            </a:r>
          </a:p>
        </p:txBody>
      </p:sp>
      <p:pic>
        <p:nvPicPr>
          <p:cNvPr id="33794" name="Picture 2" descr="Nöbetçi Öğretmen Yaka Kartı"/>
          <p:cNvPicPr>
            <a:picLocks noChangeAspect="1" noChangeArrowheads="1"/>
          </p:cNvPicPr>
          <p:nvPr/>
        </p:nvPicPr>
        <p:blipFill>
          <a:blip r:embed="rId2" cstate="print"/>
          <a:srcRect/>
          <a:stretch>
            <a:fillRect/>
          </a:stretch>
        </p:blipFill>
        <p:spPr bwMode="auto">
          <a:xfrm>
            <a:off x="2339752" y="4221088"/>
            <a:ext cx="4922800" cy="263691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3301008"/>
            <a:ext cx="8208912" cy="3224336"/>
          </a:xfrm>
        </p:spPr>
        <p:txBody>
          <a:bodyPr>
            <a:normAutofit/>
          </a:bodyPr>
          <a:lstStyle/>
          <a:p>
            <a:pPr>
              <a:buNone/>
            </a:pPr>
            <a:r>
              <a:rPr lang="tr-TR" dirty="0">
                <a:latin typeface="Microsoft Sans Serif" pitchFamily="34" charset="0"/>
                <a:cs typeface="Microsoft Sans Serif" pitchFamily="34" charset="0"/>
              </a:rPr>
              <a:t>		3. Öğrencilerin okula ve </a:t>
            </a:r>
            <a:r>
              <a:rPr lang="tr-TR" dirty="0" err="1">
                <a:latin typeface="Microsoft Sans Serif" pitchFamily="34" charset="0"/>
                <a:cs typeface="Microsoft Sans Serif" pitchFamily="34" charset="0"/>
              </a:rPr>
              <a:t>sını</a:t>
            </a:r>
            <a:r>
              <a:rPr lang="tr-TR" dirty="0">
                <a:latin typeface="Microsoft Sans Serif" pitchFamily="34" charset="0"/>
                <a:cs typeface="Microsoft Sans Serif" pitchFamily="34" charset="0"/>
              </a:rPr>
              <a:t>ﬂara fiziksel mesafe kurallarına uygun olarak girmelerini sağlar. </a:t>
            </a:r>
          </a:p>
          <a:p>
            <a:pPr>
              <a:buNone/>
            </a:pPr>
            <a:r>
              <a:rPr lang="tr-TR" dirty="0">
                <a:latin typeface="Microsoft Sans Serif" pitchFamily="34" charset="0"/>
                <a:cs typeface="Microsoft Sans Serif" pitchFamily="34" charset="0"/>
              </a:rPr>
              <a:t>		4. Ders araları ve okul çıkışlarında öğrencilerin fiziksel mesafe kurallarına uymalarını sağlar. Kapı, koridor ve diğer alanlarda yığılmaları önler. Sınıf, kantin gibi toplu kullanım alanlarında kişilerin sosyal mesafeye uymalarını sağlar</a:t>
            </a:r>
          </a:p>
        </p:txBody>
      </p:sp>
      <p:pic>
        <p:nvPicPr>
          <p:cNvPr id="34820" name="Picture 4" descr="Sosyal Mesafenin Yarattığı Belirsizlik ve Kaygıdan Nasıl Korunuruz? -  Süleyman Demirel Üniversitesi"/>
          <p:cNvPicPr>
            <a:picLocks noChangeAspect="1" noChangeArrowheads="1"/>
          </p:cNvPicPr>
          <p:nvPr/>
        </p:nvPicPr>
        <p:blipFill>
          <a:blip r:embed="rId2" cstate="print"/>
          <a:srcRect/>
          <a:stretch>
            <a:fillRect/>
          </a:stretch>
        </p:blipFill>
        <p:spPr bwMode="auto">
          <a:xfrm>
            <a:off x="1619672" y="0"/>
            <a:ext cx="5840649" cy="328536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3356992"/>
            <a:ext cx="7931224" cy="3116960"/>
          </a:xfrm>
        </p:spPr>
        <p:txBody>
          <a:bodyPr/>
          <a:lstStyle/>
          <a:p>
            <a:pPr>
              <a:buNone/>
            </a:pPr>
            <a:r>
              <a:rPr lang="tr-TR" dirty="0">
                <a:latin typeface="Microsoft Sans Serif" pitchFamily="34" charset="0"/>
                <a:cs typeface="Microsoft Sans Serif" pitchFamily="34" charset="0"/>
              </a:rPr>
              <a:t>		5. Okula girişte salgın hastalık belirtisi gösteren öğrencileri ve personeli öncelikle belirlenen boş bir odada izole eder ve ivedilikle ilgili idareciye haber verir.</a:t>
            </a:r>
          </a:p>
          <a:p>
            <a:pPr>
              <a:buNone/>
            </a:pPr>
            <a:r>
              <a:rPr lang="tr-TR" dirty="0">
                <a:latin typeface="Microsoft Sans Serif" pitchFamily="34" charset="0"/>
                <a:cs typeface="Microsoft Sans Serif" pitchFamily="34" charset="0"/>
              </a:rPr>
              <a:t>		6. Nöbet alanının planlanan çerçevede periyodik olarak dezenfekte edilip edilmediğinin kontrolünü sağlar.</a:t>
            </a:r>
          </a:p>
        </p:txBody>
      </p:sp>
      <p:pic>
        <p:nvPicPr>
          <p:cNvPr id="28676" name="Picture 4" descr="Kusan Çocuğa Ne Yedirilir, Kusan çocuğa ne yedirilmeli?"/>
          <p:cNvPicPr>
            <a:picLocks noChangeAspect="1" noChangeArrowheads="1"/>
          </p:cNvPicPr>
          <p:nvPr/>
        </p:nvPicPr>
        <p:blipFill>
          <a:blip r:embed="rId2" cstate="print"/>
          <a:srcRect/>
          <a:stretch>
            <a:fillRect/>
          </a:stretch>
        </p:blipFill>
        <p:spPr bwMode="auto">
          <a:xfrm>
            <a:off x="2267744" y="332656"/>
            <a:ext cx="4536504" cy="2605427"/>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764704"/>
            <a:ext cx="8424936" cy="3168352"/>
          </a:xfrm>
        </p:spPr>
        <p:txBody>
          <a:bodyPr>
            <a:normAutofit/>
          </a:bodyPr>
          <a:lstStyle/>
          <a:p>
            <a:pPr>
              <a:buNone/>
            </a:pPr>
            <a:r>
              <a:rPr lang="tr-TR" dirty="0">
                <a:latin typeface="Microsoft Sans Serif" pitchFamily="34" charset="0"/>
                <a:cs typeface="Microsoft Sans Serif" pitchFamily="34" charset="0"/>
              </a:rPr>
              <a:t>		7. Öğrencilerin, okul bahçesinde fiziksel mesafeye uygun şekilde yerleştirilen yer işaretlerine uyup uymadığını denetler.</a:t>
            </a:r>
          </a:p>
          <a:p>
            <a:pPr>
              <a:buNone/>
            </a:pPr>
            <a:r>
              <a:rPr lang="tr-TR" dirty="0">
                <a:latin typeface="Microsoft Sans Serif" pitchFamily="34" charset="0"/>
                <a:cs typeface="Microsoft Sans Serif" pitchFamily="34" charset="0"/>
              </a:rPr>
              <a:t>		 8. Eğitim ortamlarında havalandırma/iklimlendirme sistemi varsa bu sistemin sadece dışarıdan temiz hava verecek şekilde ayarlanması aksi hâllerde doğal havalandırma yapılmasını sağlar</a:t>
            </a:r>
          </a:p>
        </p:txBody>
      </p:sp>
      <p:sp>
        <p:nvSpPr>
          <p:cNvPr id="27650" name="AutoShape 2" descr="REHAU SERVİS İstanbul Pvc ve Pencere - Kapı Çözümle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7652" name="AutoShape 4" descr="REHAU SERVİS İstanbul Pvc ve Pencere - Kapı Çözümle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7654" name="AutoShape 6" descr="REHAU SERVİS İstanbul Pvc ve Pencere - Kapı Çözümle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7656" name="Picture 8" descr="Neden Alüminyum pencere tercih etmeliyim? - UstamGeliyor Blog"/>
          <p:cNvPicPr>
            <a:picLocks noChangeAspect="1" noChangeArrowheads="1"/>
          </p:cNvPicPr>
          <p:nvPr/>
        </p:nvPicPr>
        <p:blipFill>
          <a:blip r:embed="rId2" cstate="print"/>
          <a:srcRect/>
          <a:stretch>
            <a:fillRect/>
          </a:stretch>
        </p:blipFill>
        <p:spPr bwMode="auto">
          <a:xfrm>
            <a:off x="2627784" y="3645024"/>
            <a:ext cx="4176464" cy="295232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827584" y="3717032"/>
            <a:ext cx="7467600" cy="2304256"/>
          </a:xfrm>
        </p:spPr>
        <p:txBody>
          <a:bodyPr/>
          <a:lstStyle/>
          <a:p>
            <a:pPr>
              <a:buNone/>
            </a:pPr>
            <a:r>
              <a:rPr lang="tr-TR" dirty="0">
                <a:latin typeface="Microsoft Sans Serif" pitchFamily="34" charset="0"/>
                <a:cs typeface="Microsoft Sans Serif" pitchFamily="34" charset="0"/>
              </a:rPr>
              <a:t>		9. Lavaboların yakınında hijyen uygulamalarını açıklayan afiş, levha vb. bulunup bulunmadığı kontrol eder. </a:t>
            </a:r>
          </a:p>
          <a:p>
            <a:pPr>
              <a:buNone/>
            </a:pPr>
            <a:r>
              <a:rPr lang="tr-TR" dirty="0">
                <a:latin typeface="Microsoft Sans Serif" pitchFamily="34" charset="0"/>
                <a:cs typeface="Microsoft Sans Serif" pitchFamily="34" charset="0"/>
              </a:rPr>
              <a:t>		10. Tuvaletlerde eksik temizlik malzemesi olup olmadığını kontrol eder.</a:t>
            </a:r>
          </a:p>
        </p:txBody>
      </p:sp>
      <p:pic>
        <p:nvPicPr>
          <p:cNvPr id="26625" name="Picture 1"/>
          <p:cNvPicPr>
            <a:picLocks noChangeAspect="1" noChangeArrowheads="1"/>
          </p:cNvPicPr>
          <p:nvPr/>
        </p:nvPicPr>
        <p:blipFill>
          <a:blip r:embed="rId2" cstate="print"/>
          <a:srcRect/>
          <a:stretch>
            <a:fillRect/>
          </a:stretch>
        </p:blipFill>
        <p:spPr bwMode="auto">
          <a:xfrm>
            <a:off x="2267744" y="332656"/>
            <a:ext cx="4536504" cy="29329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980728"/>
            <a:ext cx="8291264" cy="1684784"/>
          </a:xfrm>
        </p:spPr>
        <p:txBody>
          <a:bodyPr/>
          <a:lstStyle/>
          <a:p>
            <a:pPr>
              <a:buNone/>
            </a:pPr>
            <a:r>
              <a:rPr lang="tr-TR" dirty="0">
                <a:latin typeface="Microsoft Sans Serif" pitchFamily="34" charset="0"/>
                <a:cs typeface="Microsoft Sans Serif" pitchFamily="34" charset="0"/>
              </a:rPr>
              <a:t>		11. Asansör bulunan okullarda asansörlerin kullanımının sınırlandırılması, asansör kapasitesinin üçte biri sayıda kişinin binmesine izin verilmesi ve bu sayının asansör girişinde belirtilmesi sağlanır. </a:t>
            </a:r>
          </a:p>
        </p:txBody>
      </p:sp>
      <p:sp>
        <p:nvSpPr>
          <p:cNvPr id="25602" name="AutoShape 2" descr="Asansör Çeşitleri | ELEKTRİK REHBERİNİ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5606" name="AutoShape 6" descr="Asansör Çeşitleri | ELEKTRİK REHBERİNİ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5608" name="Picture 8" descr="Görgü kurallarına göre asansöre ilk giren kim olmalı? Girişte, önce kim  gelir, girişte erkeklerin davranışları"/>
          <p:cNvPicPr>
            <a:picLocks noChangeAspect="1" noChangeArrowheads="1"/>
          </p:cNvPicPr>
          <p:nvPr/>
        </p:nvPicPr>
        <p:blipFill>
          <a:blip r:embed="rId2" cstate="print"/>
          <a:srcRect/>
          <a:stretch>
            <a:fillRect/>
          </a:stretch>
        </p:blipFill>
        <p:spPr bwMode="auto">
          <a:xfrm>
            <a:off x="1907704" y="3284984"/>
            <a:ext cx="5123099" cy="288032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692696"/>
            <a:ext cx="7467600" cy="1138138"/>
          </a:xfrm>
        </p:spPr>
        <p:txBody>
          <a:bodyPr>
            <a:noAutofit/>
          </a:bodyPr>
          <a:lstStyle/>
          <a:p>
            <a:pPr algn="ctr"/>
            <a:r>
              <a:rPr lang="tr-TR" sz="2800" b="1" dirty="0" smtClean="0">
                <a:solidFill>
                  <a:srgbClr val="0070C0"/>
                </a:solidFill>
              </a:rPr>
              <a:t>B. OKULLARDA </a:t>
            </a:r>
            <a:r>
              <a:rPr lang="tr-TR" sz="2800" b="1" dirty="0">
                <a:solidFill>
                  <a:srgbClr val="0070C0"/>
                </a:solidFill>
              </a:rPr>
              <a:t>YEME İÇME DÜZENİNE İLİŞKİN ÖNLEMLER</a:t>
            </a:r>
            <a:br>
              <a:rPr lang="tr-TR" sz="2800" b="1" dirty="0">
                <a:solidFill>
                  <a:srgbClr val="0070C0"/>
                </a:solidFill>
              </a:rPr>
            </a:br>
            <a:endParaRPr lang="tr-TR" sz="2800" b="1" dirty="0">
              <a:solidFill>
                <a:srgbClr val="0070C0"/>
              </a:solidFill>
            </a:endParaRPr>
          </a:p>
        </p:txBody>
      </p:sp>
      <p:sp>
        <p:nvSpPr>
          <p:cNvPr id="3" name="2 İçerik Yer Tutucusu"/>
          <p:cNvSpPr>
            <a:spLocks noGrp="1"/>
          </p:cNvSpPr>
          <p:nvPr>
            <p:ph sz="quarter" idx="1"/>
          </p:nvPr>
        </p:nvSpPr>
        <p:spPr>
          <a:xfrm>
            <a:off x="457200" y="1600200"/>
            <a:ext cx="8075240" cy="2044824"/>
          </a:xfrm>
        </p:spPr>
        <p:txBody>
          <a:bodyPr>
            <a:normAutofit fontScale="92500" lnSpcReduction="10000"/>
          </a:bodyPr>
          <a:lstStyle/>
          <a:p>
            <a:pPr marL="457200" indent="-457200"/>
            <a:r>
              <a:rPr lang="tr-TR" dirty="0" smtClean="0">
                <a:latin typeface="Microsoft Sans Serif" pitchFamily="34" charset="0"/>
                <a:cs typeface="Microsoft Sans Serif" pitchFamily="34" charset="0"/>
              </a:rPr>
              <a:t>Yemek </a:t>
            </a:r>
            <a:r>
              <a:rPr lang="tr-TR" dirty="0">
                <a:latin typeface="Microsoft Sans Serif" pitchFamily="34" charset="0"/>
                <a:cs typeface="Microsoft Sans Serif" pitchFamily="34" charset="0"/>
              </a:rPr>
              <a:t>öncesinde ve sonrasında ellerin su ve sabun ile en az 20 saniye boyunca yıkanması ve tek kullanımlık havlu ile kurulanması gibi kişisel hijyen kurallarının </a:t>
            </a:r>
            <a:r>
              <a:rPr lang="tr-TR" dirty="0" smtClean="0">
                <a:latin typeface="Microsoft Sans Serif" pitchFamily="34" charset="0"/>
                <a:cs typeface="Microsoft Sans Serif" pitchFamily="34" charset="0"/>
              </a:rPr>
              <a:t>uygulanmasını sağlanır. </a:t>
            </a:r>
          </a:p>
          <a:p>
            <a:pPr marL="457200" indent="-457200"/>
            <a:r>
              <a:rPr lang="tr-TR" dirty="0" smtClean="0">
                <a:latin typeface="Microsoft Sans Serif" pitchFamily="34" charset="0"/>
                <a:cs typeface="Microsoft Sans Serif" pitchFamily="34" charset="0"/>
              </a:rPr>
              <a:t>Yemekhane </a:t>
            </a:r>
            <a:r>
              <a:rPr lang="tr-TR" dirty="0">
                <a:latin typeface="Microsoft Sans Serif" pitchFamily="34" charset="0"/>
                <a:cs typeface="Microsoft Sans Serif" pitchFamily="34" charset="0"/>
              </a:rPr>
              <a:t>girişlerinde el antiseptiği bulunup bulunmadığının </a:t>
            </a:r>
            <a:r>
              <a:rPr lang="tr-TR" dirty="0" smtClean="0">
                <a:latin typeface="Microsoft Sans Serif" pitchFamily="34" charset="0"/>
                <a:cs typeface="Microsoft Sans Serif" pitchFamily="34" charset="0"/>
              </a:rPr>
              <a:t>kontrolü yapılır.</a:t>
            </a:r>
            <a:endParaRPr lang="tr-TR" dirty="0">
              <a:latin typeface="Microsoft Sans Serif" pitchFamily="34" charset="0"/>
              <a:cs typeface="Microsoft Sans Serif" pitchFamily="34" charset="0"/>
            </a:endParaRPr>
          </a:p>
        </p:txBody>
      </p:sp>
      <p:pic>
        <p:nvPicPr>
          <p:cNvPr id="7170" name="Picture 2" descr="EL DEZENFEKTAN STANDLARI (Pedallı, Duvar ve Masaüstü Stand Fiyatları ve  Özellikleri"/>
          <p:cNvPicPr>
            <a:picLocks noChangeAspect="1" noChangeArrowheads="1"/>
          </p:cNvPicPr>
          <p:nvPr/>
        </p:nvPicPr>
        <p:blipFill>
          <a:blip r:embed="rId2" cstate="print"/>
          <a:srcRect/>
          <a:stretch>
            <a:fillRect/>
          </a:stretch>
        </p:blipFill>
        <p:spPr bwMode="auto">
          <a:xfrm>
            <a:off x="2483768" y="3717032"/>
            <a:ext cx="3960440" cy="314096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1196752"/>
            <a:ext cx="7467600" cy="4873752"/>
          </a:xfrm>
        </p:spPr>
        <p:txBody>
          <a:bodyPr/>
          <a:lstStyle/>
          <a:p>
            <a:r>
              <a:rPr lang="tr-TR" dirty="0" smtClean="0">
                <a:latin typeface="Microsoft Sans Serif" pitchFamily="34" charset="0"/>
                <a:cs typeface="Microsoft Sans Serif" pitchFamily="34" charset="0"/>
              </a:rPr>
              <a:t>Masalar en fazla 2 kişi masanın zıt köşelerinde oturacak şekilde düzenlenmeli, </a:t>
            </a:r>
          </a:p>
          <a:p>
            <a:pPr marL="0" indent="0">
              <a:buNone/>
            </a:pPr>
            <a:endParaRPr lang="tr-TR" dirty="0" smtClean="0">
              <a:latin typeface="Microsoft Sans Serif" pitchFamily="34" charset="0"/>
              <a:cs typeface="Microsoft Sans Serif" pitchFamily="34" charset="0"/>
            </a:endParaRPr>
          </a:p>
          <a:p>
            <a:r>
              <a:rPr lang="tr-TR" dirty="0" smtClean="0">
                <a:latin typeface="Microsoft Sans Serif" pitchFamily="34" charset="0"/>
                <a:cs typeface="Microsoft Sans Serif" pitchFamily="34" charset="0"/>
              </a:rPr>
              <a:t>Masalardaki örtülerin üzeri silinebilir malzeme ile kaplanacak, her kullanımdan sonra masalar dezenfektanla silinmesi sağlanmalı,</a:t>
            </a:r>
          </a:p>
          <a:p>
            <a:pPr marL="0" indent="0">
              <a:buNone/>
            </a:pPr>
            <a:endParaRPr lang="tr-TR" dirty="0" smtClean="0">
              <a:latin typeface="Microsoft Sans Serif" pitchFamily="34" charset="0"/>
              <a:cs typeface="Microsoft Sans Serif" pitchFamily="34" charset="0"/>
            </a:endParaRPr>
          </a:p>
          <a:p>
            <a:r>
              <a:rPr lang="tr-TR" dirty="0" smtClean="0">
                <a:latin typeface="Microsoft Sans Serif" pitchFamily="34" charset="0"/>
                <a:cs typeface="Microsoft Sans Serif" pitchFamily="34" charset="0"/>
              </a:rPr>
              <a:t>Kapalı kapta yemek verilecek, yemekhane/kantin  içerisindeki tuzluk, baharat, sürahi vb. temas gerektiren eşyalar kaldırılacak, bunların yerine tek kullanımlık pet şişede su, tuz, baharat kullanılmalı,</a:t>
            </a:r>
            <a:endParaRPr lang="tr-TR" dirty="0">
              <a:latin typeface="Microsoft Sans Serif" pitchFamily="34" charset="0"/>
              <a:cs typeface="Microsoft Sans Serif"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476672"/>
            <a:ext cx="7467600" cy="3312368"/>
          </a:xfrm>
        </p:spPr>
        <p:txBody>
          <a:bodyPr>
            <a:normAutofit/>
          </a:bodyPr>
          <a:lstStyle/>
          <a:p>
            <a:r>
              <a:rPr lang="tr-TR" dirty="0" smtClean="0">
                <a:latin typeface="Microsoft Sans Serif" pitchFamily="34" charset="0"/>
                <a:cs typeface="Microsoft Sans Serif" pitchFamily="34" charset="0"/>
              </a:rPr>
              <a:t>Tek kullanımlık çatal, bıçak, kaşık, peçete ve ıslak mendil kağıt poşet içerisinde verilmeli,</a:t>
            </a:r>
          </a:p>
          <a:p>
            <a:r>
              <a:rPr lang="tr-TR" dirty="0" smtClean="0">
                <a:latin typeface="Microsoft Sans Serif" pitchFamily="34" charset="0"/>
                <a:cs typeface="Microsoft Sans Serif" pitchFamily="34" charset="0"/>
              </a:rPr>
              <a:t>Temaslı </a:t>
            </a:r>
            <a:r>
              <a:rPr lang="tr-TR" dirty="0">
                <a:latin typeface="Microsoft Sans Serif" pitchFamily="34" charset="0"/>
                <a:cs typeface="Microsoft Sans Serif" pitchFamily="34" charset="0"/>
              </a:rPr>
              <a:t>takibinin kolay yapılabilmesi için aynı kişilerin aynı masada yemek yemelerini sağlar. Öğrencilerin aynı masada oturmaları halinde sosyal mesafeye uyulmasını </a:t>
            </a:r>
            <a:r>
              <a:rPr lang="tr-TR" dirty="0" smtClean="0">
                <a:latin typeface="Microsoft Sans Serif" pitchFamily="34" charset="0"/>
                <a:cs typeface="Microsoft Sans Serif" pitchFamily="34" charset="0"/>
              </a:rPr>
              <a:t>sağlanmalı,</a:t>
            </a:r>
          </a:p>
          <a:p>
            <a:r>
              <a:rPr lang="tr-TR" dirty="0" smtClean="0">
                <a:latin typeface="Microsoft Sans Serif" pitchFamily="34" charset="0"/>
                <a:cs typeface="Microsoft Sans Serif" pitchFamily="34" charset="0"/>
              </a:rPr>
              <a:t>Yemekhane </a:t>
            </a:r>
            <a:r>
              <a:rPr lang="tr-TR" dirty="0">
                <a:latin typeface="Microsoft Sans Serif" pitchFamily="34" charset="0"/>
                <a:cs typeface="Microsoft Sans Serif" pitchFamily="34" charset="0"/>
              </a:rPr>
              <a:t>görevlilerinin kişisel hijyen kurallarına uymalarını ve KKD kullanmalarını </a:t>
            </a:r>
            <a:r>
              <a:rPr lang="tr-TR" dirty="0" smtClean="0">
                <a:latin typeface="Microsoft Sans Serif" pitchFamily="34" charset="0"/>
                <a:cs typeface="Microsoft Sans Serif" pitchFamily="34" charset="0"/>
              </a:rPr>
              <a:t>sağlanmalı,</a:t>
            </a:r>
            <a:endParaRPr lang="tr-TR" dirty="0">
              <a:latin typeface="Microsoft Sans Serif" pitchFamily="34" charset="0"/>
              <a:cs typeface="Microsoft Sans Serif" pitchFamily="34" charset="0"/>
            </a:endParaRPr>
          </a:p>
        </p:txBody>
      </p:sp>
      <p:pic>
        <p:nvPicPr>
          <p:cNvPr id="6146" name="Picture 2" descr="Kozan Kaymakamı Gürçam, sokak sokak gezerek maske denetimi yaptı"/>
          <p:cNvPicPr>
            <a:picLocks noChangeAspect="1" noChangeArrowheads="1"/>
          </p:cNvPicPr>
          <p:nvPr/>
        </p:nvPicPr>
        <p:blipFill>
          <a:blip r:embed="rId2" cstate="print"/>
          <a:srcRect/>
          <a:stretch>
            <a:fillRect/>
          </a:stretch>
        </p:blipFill>
        <p:spPr bwMode="auto">
          <a:xfrm>
            <a:off x="2123728" y="3933056"/>
            <a:ext cx="4320480" cy="2539604"/>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3429000"/>
            <a:ext cx="8003232" cy="2260848"/>
          </a:xfrm>
        </p:spPr>
        <p:txBody>
          <a:bodyPr>
            <a:normAutofit/>
          </a:bodyPr>
          <a:lstStyle/>
          <a:p>
            <a:r>
              <a:rPr lang="tr-TR" dirty="0" smtClean="0">
                <a:latin typeface="Microsoft Sans Serif" pitchFamily="34" charset="0"/>
                <a:cs typeface="Microsoft Sans Serif" pitchFamily="34" charset="0"/>
              </a:rPr>
              <a:t>Öğrencilerin </a:t>
            </a:r>
            <a:r>
              <a:rPr lang="tr-TR" dirty="0">
                <a:latin typeface="Microsoft Sans Serif" pitchFamily="34" charset="0"/>
                <a:cs typeface="Microsoft Sans Serif" pitchFamily="34" charset="0"/>
              </a:rPr>
              <a:t>yemek alım noktasında belirlenen işaretler aracılığıyla mesafe kuralına uymalarını </a:t>
            </a:r>
            <a:r>
              <a:rPr lang="tr-TR" dirty="0" smtClean="0">
                <a:latin typeface="Microsoft Sans Serif" pitchFamily="34" charset="0"/>
                <a:cs typeface="Microsoft Sans Serif" pitchFamily="34" charset="0"/>
              </a:rPr>
              <a:t>sağlanmalı,</a:t>
            </a:r>
          </a:p>
          <a:p>
            <a:endParaRPr lang="tr-TR" dirty="0" smtClean="0">
              <a:latin typeface="Microsoft Sans Serif" pitchFamily="34" charset="0"/>
              <a:cs typeface="Microsoft Sans Serif" pitchFamily="34" charset="0"/>
            </a:endParaRPr>
          </a:p>
          <a:p>
            <a:r>
              <a:rPr lang="tr-TR" dirty="0" smtClean="0">
                <a:latin typeface="Microsoft Sans Serif" pitchFamily="34" charset="0"/>
                <a:cs typeface="Microsoft Sans Serif" pitchFamily="34" charset="0"/>
              </a:rPr>
              <a:t>İçeride </a:t>
            </a:r>
            <a:r>
              <a:rPr lang="tr-TR" dirty="0">
                <a:latin typeface="Microsoft Sans Serif" pitchFamily="34" charset="0"/>
                <a:cs typeface="Microsoft Sans Serif" pitchFamily="34" charset="0"/>
              </a:rPr>
              <a:t>kalabalık oluşmasını engellemek için alınan tedbirlere uyulmasını </a:t>
            </a:r>
            <a:r>
              <a:rPr lang="tr-TR" dirty="0" smtClean="0">
                <a:latin typeface="Microsoft Sans Serif" pitchFamily="34" charset="0"/>
                <a:cs typeface="Microsoft Sans Serif" pitchFamily="34" charset="0"/>
              </a:rPr>
              <a:t>sağlanmalıdır.</a:t>
            </a:r>
            <a:endParaRPr lang="tr-TR" dirty="0">
              <a:latin typeface="Microsoft Sans Serif" pitchFamily="34" charset="0"/>
              <a:cs typeface="Microsoft Sans Serif" pitchFamily="34" charset="0"/>
            </a:endParaRPr>
          </a:p>
          <a:p>
            <a:endParaRPr lang="tr-TR" dirty="0">
              <a:latin typeface="Microsoft Sans Serif" pitchFamily="34" charset="0"/>
              <a:cs typeface="Microsoft Sans Serif" pitchFamily="34" charset="0"/>
            </a:endParaRPr>
          </a:p>
        </p:txBody>
      </p:sp>
      <p:pic>
        <p:nvPicPr>
          <p:cNvPr id="5122" name="Picture 2" descr="Okul Kantin İşletmeciliği Yapmak. Maliyeti ve Kar Marjı | Parasal Çözümler"/>
          <p:cNvPicPr>
            <a:picLocks noChangeAspect="1" noChangeArrowheads="1"/>
          </p:cNvPicPr>
          <p:nvPr/>
        </p:nvPicPr>
        <p:blipFill>
          <a:blip r:embed="rId2" cstate="print"/>
          <a:srcRect/>
          <a:stretch>
            <a:fillRect/>
          </a:stretch>
        </p:blipFill>
        <p:spPr bwMode="auto">
          <a:xfrm>
            <a:off x="2123728" y="260648"/>
            <a:ext cx="4608512" cy="269289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55576" y="836712"/>
            <a:ext cx="7467600" cy="3024336"/>
          </a:xfrm>
        </p:spPr>
        <p:txBody>
          <a:bodyPr/>
          <a:lstStyle/>
          <a:p>
            <a:pPr>
              <a:buNone/>
            </a:pPr>
            <a:r>
              <a:rPr lang="tr-TR" b="1" u="sng" dirty="0">
                <a:solidFill>
                  <a:srgbClr val="FF0000"/>
                </a:solidFill>
                <a:latin typeface="Microsoft Sans Serif" pitchFamily="34" charset="0"/>
                <a:cs typeface="Microsoft Sans Serif" pitchFamily="34" charset="0"/>
              </a:rPr>
              <a:t>Antisepsi: </a:t>
            </a:r>
            <a:r>
              <a:rPr lang="tr-TR" dirty="0">
                <a:latin typeface="Microsoft Sans Serif" pitchFamily="34" charset="0"/>
                <a:cs typeface="Microsoft Sans Serif" pitchFamily="34" charset="0"/>
              </a:rPr>
              <a:t>Canlı dokular üzerinde hastalık yapan mikroorganizmaların kimyasallarla </a:t>
            </a:r>
            <a:r>
              <a:rPr lang="tr-TR" dirty="0" smtClean="0">
                <a:latin typeface="Microsoft Sans Serif" pitchFamily="34" charset="0"/>
                <a:cs typeface="Microsoft Sans Serif" pitchFamily="34" charset="0"/>
              </a:rPr>
              <a:t>uzaklaştırılmasıdır.</a:t>
            </a:r>
            <a:endParaRPr lang="tr-TR" dirty="0">
              <a:latin typeface="Microsoft Sans Serif" pitchFamily="34" charset="0"/>
              <a:cs typeface="Microsoft Sans Serif" pitchFamily="34" charset="0"/>
            </a:endParaRPr>
          </a:p>
          <a:p>
            <a:pPr>
              <a:buNone/>
            </a:pPr>
            <a:r>
              <a:rPr lang="tr-TR" b="1" u="sng" dirty="0" smtClean="0">
                <a:solidFill>
                  <a:srgbClr val="FF0000"/>
                </a:solidFill>
                <a:latin typeface="Microsoft Sans Serif" pitchFamily="34" charset="0"/>
                <a:cs typeface="Microsoft Sans Serif" pitchFamily="34" charset="0"/>
              </a:rPr>
              <a:t>Antiseptik solüsyon: </a:t>
            </a:r>
            <a:r>
              <a:rPr lang="tr-TR" dirty="0">
                <a:latin typeface="Microsoft Sans Serif" pitchFamily="34" charset="0"/>
                <a:cs typeface="Microsoft Sans Serif" pitchFamily="34" charset="0"/>
              </a:rPr>
              <a:t>Antisepsi için kullanılan kimyasal </a:t>
            </a:r>
            <a:r>
              <a:rPr lang="tr-TR" dirty="0" smtClean="0">
                <a:latin typeface="Microsoft Sans Serif" pitchFamily="34" charset="0"/>
                <a:cs typeface="Microsoft Sans Serif" pitchFamily="34" charset="0"/>
              </a:rPr>
              <a:t>maddelerdir.</a:t>
            </a:r>
            <a:endParaRPr lang="tr-TR" dirty="0">
              <a:latin typeface="Microsoft Sans Serif" pitchFamily="34" charset="0"/>
              <a:cs typeface="Microsoft Sans Serif" pitchFamily="34" charset="0"/>
            </a:endParaRPr>
          </a:p>
          <a:p>
            <a:endParaRPr lang="tr-TR" dirty="0"/>
          </a:p>
        </p:txBody>
      </p:sp>
      <p:pic>
        <p:nvPicPr>
          <p:cNvPr id="43010" name="Picture 2" descr="Roll Antiseptik Solüsyon 100 ml Sprey El Dezenfektanı Fiyatları,  Özellikleri ve Yorumları | En Ucuzu Akakçe"/>
          <p:cNvPicPr>
            <a:picLocks noChangeAspect="1" noChangeArrowheads="1"/>
          </p:cNvPicPr>
          <p:nvPr/>
        </p:nvPicPr>
        <p:blipFill>
          <a:blip r:embed="rId2" cstate="print"/>
          <a:srcRect/>
          <a:stretch>
            <a:fillRect/>
          </a:stretch>
        </p:blipFill>
        <p:spPr bwMode="auto">
          <a:xfrm>
            <a:off x="2699792" y="3140968"/>
            <a:ext cx="3168352" cy="3279867"/>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548680"/>
            <a:ext cx="7467600" cy="1143000"/>
          </a:xfrm>
        </p:spPr>
        <p:txBody>
          <a:bodyPr>
            <a:noAutofit/>
          </a:bodyPr>
          <a:lstStyle/>
          <a:p>
            <a:pPr algn="ctr"/>
            <a:r>
              <a:rPr lang="tr-TR" sz="2800" b="1" dirty="0" smtClean="0">
                <a:solidFill>
                  <a:srgbClr val="0070C0"/>
                </a:solidFill>
              </a:rPr>
              <a:t>C.OKUL </a:t>
            </a:r>
            <a:r>
              <a:rPr lang="tr-TR" sz="2800" b="1" dirty="0">
                <a:solidFill>
                  <a:srgbClr val="0070C0"/>
                </a:solidFill>
              </a:rPr>
              <a:t>SERVİSLERİNDE ALINMASI GEREKEN TEDBİRLER </a:t>
            </a:r>
            <a:br>
              <a:rPr lang="tr-TR" sz="2800" b="1" dirty="0">
                <a:solidFill>
                  <a:srgbClr val="0070C0"/>
                </a:solidFill>
              </a:rPr>
            </a:br>
            <a:endParaRPr lang="tr-TR" sz="2800" b="1" dirty="0">
              <a:solidFill>
                <a:srgbClr val="0070C0"/>
              </a:solidFill>
            </a:endParaRPr>
          </a:p>
        </p:txBody>
      </p:sp>
      <p:sp>
        <p:nvSpPr>
          <p:cNvPr id="3" name="2 İçerik Yer Tutucusu"/>
          <p:cNvSpPr>
            <a:spLocks noGrp="1"/>
          </p:cNvSpPr>
          <p:nvPr>
            <p:ph sz="quarter" idx="1"/>
          </p:nvPr>
        </p:nvSpPr>
        <p:spPr>
          <a:xfrm>
            <a:off x="457200" y="1600200"/>
            <a:ext cx="7859216" cy="1900808"/>
          </a:xfrm>
        </p:spPr>
        <p:txBody>
          <a:bodyPr>
            <a:normAutofit/>
          </a:bodyPr>
          <a:lstStyle/>
          <a:p>
            <a:pPr>
              <a:buNone/>
            </a:pPr>
            <a:r>
              <a:rPr lang="tr-TR" dirty="0">
                <a:latin typeface="Microsoft Sans Serif" pitchFamily="34" charset="0"/>
                <a:cs typeface="Microsoft Sans Serif" pitchFamily="34" charset="0"/>
              </a:rPr>
              <a:t>		1. Araçlarda el antiseptiğinin olup olmadığını kontrol </a:t>
            </a:r>
            <a:r>
              <a:rPr lang="tr-TR" dirty="0" smtClean="0">
                <a:latin typeface="Microsoft Sans Serif" pitchFamily="34" charset="0"/>
                <a:cs typeface="Microsoft Sans Serif" pitchFamily="34" charset="0"/>
              </a:rPr>
              <a:t>edilmeli,</a:t>
            </a:r>
            <a:endParaRPr lang="tr-TR" dirty="0">
              <a:latin typeface="Microsoft Sans Serif" pitchFamily="34" charset="0"/>
              <a:cs typeface="Microsoft Sans Serif" pitchFamily="34" charset="0"/>
            </a:endParaRPr>
          </a:p>
          <a:p>
            <a:pPr>
              <a:buNone/>
            </a:pPr>
            <a:r>
              <a:rPr lang="tr-TR" dirty="0">
                <a:latin typeface="Microsoft Sans Serif" pitchFamily="34" charset="0"/>
                <a:cs typeface="Microsoft Sans Serif" pitchFamily="34" charset="0"/>
              </a:rPr>
              <a:t>		2. Araç içerisinde oturma planına uyulup uyulmadığını kontrol </a:t>
            </a:r>
            <a:r>
              <a:rPr lang="tr-TR" dirty="0" smtClean="0">
                <a:latin typeface="Microsoft Sans Serif" pitchFamily="34" charset="0"/>
                <a:cs typeface="Microsoft Sans Serif" pitchFamily="34" charset="0"/>
              </a:rPr>
              <a:t>edilmeli,</a:t>
            </a:r>
            <a:endParaRPr lang="tr-TR" dirty="0">
              <a:latin typeface="Microsoft Sans Serif" pitchFamily="34" charset="0"/>
              <a:cs typeface="Microsoft Sans Serif" pitchFamily="34" charset="0"/>
            </a:endParaRPr>
          </a:p>
        </p:txBody>
      </p:sp>
      <p:pic>
        <p:nvPicPr>
          <p:cNvPr id="4100" name="Picture 4" descr="Servis ücreti velinin çilesi! - Sefer LEVENT | Köşe Yazıları"/>
          <p:cNvPicPr>
            <a:picLocks noChangeAspect="1" noChangeArrowheads="1"/>
          </p:cNvPicPr>
          <p:nvPr/>
        </p:nvPicPr>
        <p:blipFill>
          <a:blip r:embed="rId2" cstate="print"/>
          <a:srcRect/>
          <a:stretch>
            <a:fillRect/>
          </a:stretch>
        </p:blipFill>
        <p:spPr bwMode="auto">
          <a:xfrm>
            <a:off x="1619672" y="3429000"/>
            <a:ext cx="5040560" cy="276959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908720"/>
            <a:ext cx="7859216" cy="2404864"/>
          </a:xfrm>
        </p:spPr>
        <p:txBody>
          <a:bodyPr>
            <a:normAutofit/>
          </a:bodyPr>
          <a:lstStyle/>
          <a:p>
            <a:pPr>
              <a:buNone/>
            </a:pPr>
            <a:r>
              <a:rPr lang="tr-TR" dirty="0">
                <a:latin typeface="Microsoft Sans Serif" pitchFamily="34" charset="0"/>
                <a:cs typeface="Microsoft Sans Serif" pitchFamily="34" charset="0"/>
              </a:rPr>
              <a:t>		3. Servise binen öğrencilerin servise alınma sıralarına göre cam kenarlarından başlanarak, arkadan öne doğru, her gün aynı koltuklara oturup oturmadığını </a:t>
            </a:r>
            <a:r>
              <a:rPr lang="tr-TR" dirty="0" smtClean="0">
                <a:latin typeface="Microsoft Sans Serif" pitchFamily="34" charset="0"/>
                <a:cs typeface="Microsoft Sans Serif" pitchFamily="34" charset="0"/>
              </a:rPr>
              <a:t>gözlemlenmeli,</a:t>
            </a:r>
            <a:endParaRPr lang="tr-TR" dirty="0">
              <a:latin typeface="Microsoft Sans Serif" pitchFamily="34" charset="0"/>
              <a:cs typeface="Microsoft Sans Serif" pitchFamily="34" charset="0"/>
            </a:endParaRPr>
          </a:p>
          <a:p>
            <a:pPr>
              <a:buNone/>
            </a:pPr>
            <a:r>
              <a:rPr lang="tr-TR" dirty="0">
                <a:latin typeface="Microsoft Sans Serif" pitchFamily="34" charset="0"/>
                <a:cs typeface="Microsoft Sans Serif" pitchFamily="34" charset="0"/>
              </a:rPr>
              <a:t>		 4. Servislere inip binerken öğrencilerin gerekli mesafeye uyup uymadığını kontrol </a:t>
            </a:r>
            <a:r>
              <a:rPr lang="tr-TR" dirty="0" smtClean="0">
                <a:latin typeface="Microsoft Sans Serif" pitchFamily="34" charset="0"/>
                <a:cs typeface="Microsoft Sans Serif" pitchFamily="34" charset="0"/>
              </a:rPr>
              <a:t>edilmeli,</a:t>
            </a:r>
            <a:endParaRPr lang="tr-TR" dirty="0">
              <a:latin typeface="Microsoft Sans Serif" pitchFamily="34" charset="0"/>
              <a:cs typeface="Microsoft Sans Serif" pitchFamily="34" charset="0"/>
            </a:endParaRPr>
          </a:p>
          <a:p>
            <a:endParaRPr lang="tr-TR" dirty="0">
              <a:latin typeface="Microsoft Sans Serif" pitchFamily="34" charset="0"/>
              <a:cs typeface="Microsoft Sans Serif" pitchFamily="34" charset="0"/>
            </a:endParaRPr>
          </a:p>
        </p:txBody>
      </p:sp>
      <p:pic>
        <p:nvPicPr>
          <p:cNvPr id="4" name="Picture 2" descr="Okul servisi ücretleri nasıl iade alınacak? CİMER'den velilere 'tüketici  hakem heyeti' önerisi"/>
          <p:cNvPicPr>
            <a:picLocks noChangeAspect="1" noChangeArrowheads="1"/>
          </p:cNvPicPr>
          <p:nvPr/>
        </p:nvPicPr>
        <p:blipFill>
          <a:blip r:embed="rId2" cstate="print"/>
          <a:srcRect/>
          <a:stretch>
            <a:fillRect/>
          </a:stretch>
        </p:blipFill>
        <p:spPr bwMode="auto">
          <a:xfrm>
            <a:off x="1547664" y="3573016"/>
            <a:ext cx="5681011" cy="266429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476672"/>
            <a:ext cx="8075240" cy="2836912"/>
          </a:xfrm>
        </p:spPr>
        <p:txBody>
          <a:bodyPr/>
          <a:lstStyle/>
          <a:p>
            <a:pPr>
              <a:buNone/>
            </a:pPr>
            <a:r>
              <a:rPr lang="tr-TR" dirty="0">
                <a:latin typeface="Microsoft Sans Serif" pitchFamily="34" charset="0"/>
                <a:cs typeface="Microsoft Sans Serif" pitchFamily="34" charset="0"/>
              </a:rPr>
              <a:t>		5. Şoför ve rehberin KKD kullanıp kullanmadığını kontrol </a:t>
            </a:r>
            <a:r>
              <a:rPr lang="tr-TR" dirty="0" smtClean="0">
                <a:latin typeface="Microsoft Sans Serif" pitchFamily="34" charset="0"/>
                <a:cs typeface="Microsoft Sans Serif" pitchFamily="34" charset="0"/>
              </a:rPr>
              <a:t>edilmeli,</a:t>
            </a:r>
            <a:endParaRPr lang="tr-TR" dirty="0">
              <a:latin typeface="Microsoft Sans Serif" pitchFamily="34" charset="0"/>
              <a:cs typeface="Microsoft Sans Serif" pitchFamily="34" charset="0"/>
            </a:endParaRPr>
          </a:p>
          <a:p>
            <a:pPr>
              <a:buNone/>
            </a:pPr>
            <a:r>
              <a:rPr lang="tr-TR" dirty="0">
                <a:latin typeface="Microsoft Sans Serif" pitchFamily="34" charset="0"/>
                <a:cs typeface="Microsoft Sans Serif" pitchFamily="34" charset="0"/>
              </a:rPr>
              <a:t>		6. Araçların hijyen kurallarına uygun olarak temizlenip temizlenmediğini kontrol </a:t>
            </a:r>
            <a:r>
              <a:rPr lang="tr-TR" dirty="0" smtClean="0">
                <a:latin typeface="Microsoft Sans Serif" pitchFamily="34" charset="0"/>
                <a:cs typeface="Microsoft Sans Serif" pitchFamily="34" charset="0"/>
              </a:rPr>
              <a:t>edilmeli,</a:t>
            </a:r>
            <a:endParaRPr lang="tr-TR" dirty="0">
              <a:latin typeface="Microsoft Sans Serif" pitchFamily="34" charset="0"/>
              <a:cs typeface="Microsoft Sans Serif" pitchFamily="34" charset="0"/>
            </a:endParaRPr>
          </a:p>
          <a:p>
            <a:pPr>
              <a:buNone/>
            </a:pPr>
            <a:r>
              <a:rPr lang="tr-TR" dirty="0">
                <a:latin typeface="Microsoft Sans Serif" pitchFamily="34" charset="0"/>
                <a:cs typeface="Microsoft Sans Serif" pitchFamily="34" charset="0"/>
              </a:rPr>
              <a:t>		7. Özel gereksinimi olan öğrenciler için ek tedbirler alınıp alınmadığını kontrol </a:t>
            </a:r>
            <a:r>
              <a:rPr lang="tr-TR" dirty="0" smtClean="0">
                <a:latin typeface="Microsoft Sans Serif" pitchFamily="34" charset="0"/>
                <a:cs typeface="Microsoft Sans Serif" pitchFamily="34" charset="0"/>
              </a:rPr>
              <a:t>edilmelidir.</a:t>
            </a:r>
            <a:endParaRPr lang="tr-TR" dirty="0">
              <a:latin typeface="Microsoft Sans Serif" pitchFamily="34" charset="0"/>
              <a:cs typeface="Microsoft Sans Serif" pitchFamily="34" charset="0"/>
            </a:endParaRPr>
          </a:p>
          <a:p>
            <a:endParaRPr lang="tr-TR" dirty="0">
              <a:latin typeface="Microsoft Sans Serif" pitchFamily="34" charset="0"/>
              <a:cs typeface="Microsoft Sans Serif" pitchFamily="34" charset="0"/>
            </a:endParaRPr>
          </a:p>
        </p:txBody>
      </p:sp>
      <p:pic>
        <p:nvPicPr>
          <p:cNvPr id="2050" name="Picture 2" descr="Sakarya'da okul servis araçları dezenfekte edildi - Medyabar"/>
          <p:cNvPicPr>
            <a:picLocks noChangeAspect="1" noChangeArrowheads="1"/>
          </p:cNvPicPr>
          <p:nvPr/>
        </p:nvPicPr>
        <p:blipFill>
          <a:blip r:embed="rId2" cstate="print"/>
          <a:srcRect/>
          <a:stretch>
            <a:fillRect/>
          </a:stretch>
        </p:blipFill>
        <p:spPr bwMode="auto">
          <a:xfrm>
            <a:off x="1691680" y="3284984"/>
            <a:ext cx="4968551" cy="302433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sz="2800" dirty="0" smtClean="0"/>
              <a:t>Kurumlarımızın diğer bölümlerinde de (Yatakhane Yemekhane, Spor </a:t>
            </a:r>
            <a:r>
              <a:rPr lang="tr-TR" sz="2800" dirty="0"/>
              <a:t>S</a:t>
            </a:r>
            <a:r>
              <a:rPr lang="tr-TR" sz="2800" dirty="0" smtClean="0"/>
              <a:t>alonu, Çamaşırhane, Kütüphane, Mescit </a:t>
            </a:r>
            <a:r>
              <a:rPr lang="tr-TR" sz="2800" dirty="0" err="1" smtClean="0"/>
              <a:t>v.b</a:t>
            </a:r>
            <a:r>
              <a:rPr lang="tr-TR" sz="2800" dirty="0" smtClean="0"/>
              <a:t>. ) </a:t>
            </a:r>
          </a:p>
          <a:p>
            <a:pPr marL="0" indent="0">
              <a:buNone/>
            </a:pPr>
            <a:endParaRPr lang="tr-TR" sz="2800" u="sng" dirty="0" smtClean="0"/>
          </a:p>
          <a:p>
            <a:pPr marL="0" indent="0">
              <a:buNone/>
            </a:pPr>
            <a:r>
              <a:rPr lang="tr-TR" sz="2800" dirty="0" smtClean="0"/>
              <a:t>     Sosyal </a:t>
            </a:r>
            <a:r>
              <a:rPr lang="tr-TR" sz="2800" dirty="0" err="1" smtClean="0"/>
              <a:t>Mesafe’ye</a:t>
            </a:r>
            <a:endParaRPr lang="tr-TR" sz="2800" dirty="0" smtClean="0"/>
          </a:p>
          <a:p>
            <a:pPr marL="0" indent="0">
              <a:buNone/>
            </a:pPr>
            <a:r>
              <a:rPr lang="tr-TR" sz="2800" dirty="0" smtClean="0"/>
              <a:t>     El </a:t>
            </a:r>
            <a:r>
              <a:rPr lang="tr-TR" sz="2800" dirty="0" err="1" smtClean="0"/>
              <a:t>Hijyeni’ne</a:t>
            </a:r>
            <a:endParaRPr lang="tr-TR" sz="2800" dirty="0" smtClean="0"/>
          </a:p>
          <a:p>
            <a:pPr marL="0" indent="0">
              <a:buNone/>
            </a:pPr>
            <a:r>
              <a:rPr lang="tr-TR" sz="2800" dirty="0" smtClean="0"/>
              <a:t>     KKD </a:t>
            </a:r>
            <a:r>
              <a:rPr lang="tr-TR" sz="2800" dirty="0" err="1" smtClean="0"/>
              <a:t>kullanımı’na</a:t>
            </a:r>
            <a:r>
              <a:rPr lang="tr-TR" sz="2800" dirty="0" smtClean="0"/>
              <a:t> dikkat edilmeli</a:t>
            </a:r>
          </a:p>
          <a:p>
            <a:pPr marL="0" indent="0">
              <a:buNone/>
            </a:pPr>
            <a:r>
              <a:rPr lang="tr-TR" sz="2800" dirty="0" smtClean="0"/>
              <a:t>     Doğal havalandırma sağlanmalıdır.</a:t>
            </a:r>
          </a:p>
          <a:p>
            <a:pPr marL="0" indent="0">
              <a:buNone/>
            </a:pPr>
            <a:endParaRPr lang="tr-TR" dirty="0"/>
          </a:p>
        </p:txBody>
      </p:sp>
    </p:spTree>
    <p:extLst>
      <p:ext uri="{BB962C8B-B14F-4D97-AF65-F5344CB8AC3E}">
        <p14:creationId xmlns:p14="http://schemas.microsoft.com/office/powerpoint/2010/main" val="14781724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260648"/>
            <a:ext cx="7467600" cy="1143000"/>
          </a:xfrm>
        </p:spPr>
        <p:txBody>
          <a:bodyPr>
            <a:normAutofit/>
          </a:bodyPr>
          <a:lstStyle/>
          <a:p>
            <a:pPr algn="ctr"/>
            <a:r>
              <a:rPr lang="tr-TR" sz="2500" b="1" dirty="0" smtClean="0">
                <a:solidFill>
                  <a:srgbClr val="FF0000"/>
                </a:solidFill>
                <a:latin typeface="Microsoft Sans Serif" pitchFamily="34" charset="0"/>
                <a:cs typeface="Microsoft Sans Serif" pitchFamily="34" charset="0"/>
              </a:rPr>
              <a:t>COVID-19  A KARŞI ALINACAK ÖNLEYİCİ VE SINIRLANDIRICI TEDBİRLER</a:t>
            </a:r>
          </a:p>
        </p:txBody>
      </p:sp>
      <p:sp>
        <p:nvSpPr>
          <p:cNvPr id="3" name="2 İçerik Yer Tutucusu"/>
          <p:cNvSpPr>
            <a:spLocks noGrp="1"/>
          </p:cNvSpPr>
          <p:nvPr>
            <p:ph sz="quarter" idx="1"/>
          </p:nvPr>
        </p:nvSpPr>
        <p:spPr>
          <a:xfrm>
            <a:off x="539552" y="1916832"/>
            <a:ext cx="7467600" cy="4205064"/>
          </a:xfrm>
        </p:spPr>
        <p:txBody>
          <a:bodyPr/>
          <a:lstStyle/>
          <a:p>
            <a:r>
              <a:rPr lang="tr-TR" dirty="0" smtClean="0"/>
              <a:t> </a:t>
            </a:r>
            <a:r>
              <a:rPr lang="tr-TR" dirty="0" smtClean="0">
                <a:latin typeface="Microsoft Sans Serif" pitchFamily="34" charset="0"/>
                <a:cs typeface="Microsoft Sans Serif" pitchFamily="34" charset="0"/>
              </a:rPr>
              <a:t>COVID-19 için alınmış genel tedbirlere uygun hareket edilmesi,</a:t>
            </a:r>
          </a:p>
          <a:p>
            <a:r>
              <a:rPr lang="tr-TR" dirty="0" smtClean="0">
                <a:latin typeface="Microsoft Sans Serif" pitchFamily="34" charset="0"/>
                <a:cs typeface="Microsoft Sans Serif" pitchFamily="34" charset="0"/>
              </a:rPr>
              <a:t>Sosyal mesafenin korunması,</a:t>
            </a:r>
          </a:p>
          <a:p>
            <a:r>
              <a:rPr lang="tr-TR" dirty="0" smtClean="0">
                <a:latin typeface="Microsoft Sans Serif" pitchFamily="34" charset="0"/>
                <a:cs typeface="Microsoft Sans Serif" pitchFamily="34" charset="0"/>
              </a:rPr>
              <a:t>Maske takılması,</a:t>
            </a:r>
          </a:p>
          <a:p>
            <a:r>
              <a:rPr lang="tr-TR" dirty="0" smtClean="0">
                <a:latin typeface="Microsoft Sans Serif" pitchFamily="34" charset="0"/>
                <a:cs typeface="Microsoft Sans Serif" pitchFamily="34" charset="0"/>
              </a:rPr>
              <a:t>Uygun temizlik ve dezenfeksiyon işlemlerinin sağlanması,</a:t>
            </a:r>
          </a:p>
          <a:p>
            <a:r>
              <a:rPr lang="tr-TR" dirty="0" smtClean="0">
                <a:latin typeface="Microsoft Sans Serif" pitchFamily="34" charset="0"/>
                <a:cs typeface="Microsoft Sans Serif" pitchFamily="34" charset="0"/>
              </a:rPr>
              <a:t>Öksürük/Hapşırık adabına uyulması,</a:t>
            </a:r>
          </a:p>
          <a:p>
            <a:r>
              <a:rPr lang="tr-TR" dirty="0" smtClean="0">
                <a:latin typeface="Microsoft Sans Serif" pitchFamily="34" charset="0"/>
                <a:cs typeface="Microsoft Sans Serif" pitchFamily="34" charset="0"/>
              </a:rPr>
              <a:t> El hijyeni sağlanması GEREKMEKTEDİR..</a:t>
            </a:r>
            <a:endParaRPr lang="tr-TR" dirty="0">
              <a:latin typeface="Microsoft Sans Serif" pitchFamily="34" charset="0"/>
              <a:cs typeface="Microsoft Sans Serif"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827584" y="2780928"/>
            <a:ext cx="7467600" cy="1180728"/>
          </a:xfrm>
        </p:spPr>
        <p:txBody>
          <a:bodyPr>
            <a:noAutofit/>
          </a:bodyPr>
          <a:lstStyle/>
          <a:p>
            <a:pPr>
              <a:buNone/>
            </a:pPr>
            <a:r>
              <a:rPr lang="tr-TR" sz="4400" b="1" dirty="0">
                <a:solidFill>
                  <a:srgbClr val="0070C0"/>
                </a:solidFill>
              </a:rPr>
              <a:t>DİNLEDİĞİNİZ İÇİN TEŞEKKÜR EDERİM…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11560" y="692696"/>
            <a:ext cx="7467600" cy="2880320"/>
          </a:xfrm>
        </p:spPr>
        <p:txBody>
          <a:bodyPr>
            <a:normAutofit/>
          </a:bodyPr>
          <a:lstStyle/>
          <a:p>
            <a:pPr>
              <a:buNone/>
            </a:pPr>
            <a:r>
              <a:rPr lang="tr-TR" b="1" u="sng" dirty="0">
                <a:solidFill>
                  <a:srgbClr val="FF0000"/>
                </a:solidFill>
                <a:latin typeface="Microsoft Sans Serif" pitchFamily="34" charset="0"/>
                <a:cs typeface="Microsoft Sans Serif" pitchFamily="34" charset="0"/>
              </a:rPr>
              <a:t>Dezenfeksiyon: </a:t>
            </a:r>
            <a:r>
              <a:rPr lang="tr-TR" dirty="0">
                <a:latin typeface="Microsoft Sans Serif" pitchFamily="34" charset="0"/>
                <a:cs typeface="Microsoft Sans Serif" pitchFamily="34" charset="0"/>
              </a:rPr>
              <a:t>Cansız cisimler üzerinde bulunan ve insanlarda hastalık yapan mikroorganizmaların kimyasal yöntemler veya sıcaklık etkisi ile ortamdan </a:t>
            </a:r>
            <a:r>
              <a:rPr lang="tr-TR" dirty="0" smtClean="0">
                <a:latin typeface="Microsoft Sans Serif" pitchFamily="34" charset="0"/>
                <a:cs typeface="Microsoft Sans Serif" pitchFamily="34" charset="0"/>
              </a:rPr>
              <a:t>uzaklaştırılmasıdır.</a:t>
            </a:r>
            <a:endParaRPr lang="tr-TR" dirty="0">
              <a:latin typeface="Microsoft Sans Serif" pitchFamily="34" charset="0"/>
              <a:cs typeface="Microsoft Sans Serif" pitchFamily="34" charset="0"/>
            </a:endParaRPr>
          </a:p>
          <a:p>
            <a:pPr>
              <a:buNone/>
            </a:pPr>
            <a:r>
              <a:rPr lang="tr-TR" b="1" u="sng" dirty="0">
                <a:solidFill>
                  <a:srgbClr val="FF0000"/>
                </a:solidFill>
                <a:latin typeface="Microsoft Sans Serif" pitchFamily="34" charset="0"/>
                <a:cs typeface="Microsoft Sans Serif" pitchFamily="34" charset="0"/>
              </a:rPr>
              <a:t>Dezenfektan: </a:t>
            </a:r>
            <a:r>
              <a:rPr lang="tr-TR" dirty="0">
                <a:latin typeface="Microsoft Sans Serif" pitchFamily="34" charset="0"/>
                <a:cs typeface="Microsoft Sans Serif" pitchFamily="34" charset="0"/>
              </a:rPr>
              <a:t>Dezenfeksiyon işleminde kullanılan </a:t>
            </a:r>
            <a:r>
              <a:rPr lang="tr-TR" dirty="0" smtClean="0">
                <a:latin typeface="Microsoft Sans Serif" pitchFamily="34" charset="0"/>
                <a:cs typeface="Microsoft Sans Serif" pitchFamily="34" charset="0"/>
              </a:rPr>
              <a:t>maddelerdir.( </a:t>
            </a:r>
            <a:r>
              <a:rPr lang="tr-TR" dirty="0" err="1" smtClean="0">
                <a:latin typeface="Microsoft Sans Serif" pitchFamily="34" charset="0"/>
                <a:cs typeface="Microsoft Sans Serif" pitchFamily="34" charset="0"/>
              </a:rPr>
              <a:t>Biyosidal</a:t>
            </a:r>
            <a:r>
              <a:rPr lang="tr-TR" dirty="0" smtClean="0">
                <a:latin typeface="Microsoft Sans Serif" pitchFamily="34" charset="0"/>
                <a:cs typeface="Microsoft Sans Serif" pitchFamily="34" charset="0"/>
              </a:rPr>
              <a:t> ürün yönetmeliğine uygun olmalıdır)</a:t>
            </a:r>
          </a:p>
          <a:p>
            <a:pPr>
              <a:buNone/>
            </a:pPr>
            <a:endParaRPr lang="tr-TR" dirty="0">
              <a:latin typeface="Microsoft Sans Serif" pitchFamily="34" charset="0"/>
              <a:cs typeface="Microsoft Sans Serif" pitchFamily="34" charset="0"/>
            </a:endParaRPr>
          </a:p>
          <a:p>
            <a:endParaRPr lang="tr-TR" dirty="0">
              <a:latin typeface="Microsoft Sans Serif" pitchFamily="34" charset="0"/>
              <a:cs typeface="Microsoft Sans Serif" pitchFamily="34" charset="0"/>
            </a:endParaRPr>
          </a:p>
        </p:txBody>
      </p:sp>
      <p:pic>
        <p:nvPicPr>
          <p:cNvPr id="40962" name="Picture 2" descr="Maratem M215 Dezenfektan Genel Temizlik Ürünü | Tekzen"/>
          <p:cNvPicPr>
            <a:picLocks noChangeAspect="1" noChangeArrowheads="1"/>
          </p:cNvPicPr>
          <p:nvPr/>
        </p:nvPicPr>
        <p:blipFill>
          <a:blip r:embed="rId2" cstate="print"/>
          <a:srcRect/>
          <a:stretch>
            <a:fillRect/>
          </a:stretch>
        </p:blipFill>
        <p:spPr bwMode="auto">
          <a:xfrm>
            <a:off x="2915816" y="3501008"/>
            <a:ext cx="4392488" cy="324036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b="1" u="sng" dirty="0" err="1" smtClean="0">
                <a:solidFill>
                  <a:srgbClr val="FF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Biyosidal</a:t>
            </a:r>
            <a:r>
              <a:rPr lang="tr-TR" b="1" u="sng" dirty="0" smtClean="0">
                <a:solidFill>
                  <a:srgbClr val="FF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a:t>
            </a:r>
            <a:r>
              <a:rPr lang="tr-TR" dirty="0" smtClean="0">
                <a:latin typeface="Malgun Gothic Semilight" panose="020B0502040204020203" pitchFamily="34" charset="-128"/>
                <a:ea typeface="Malgun Gothic Semilight" panose="020B0502040204020203" pitchFamily="34" charset="-128"/>
                <a:cs typeface="Malgun Gothic Semilight" panose="020B0502040204020203" pitchFamily="34" charset="-128"/>
              </a:rPr>
              <a:t> İçerdikleri aktif maddeler sayesinde zararlı olarak kabul edilen mikroorganizmalar ve kemirgenler üzerinde kimyasal ve biyolojik etki gösteren maddeler.</a:t>
            </a:r>
          </a:p>
          <a:p>
            <a:endParaRPr lang="tr-TR"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r>
              <a:rPr lang="tr-TR" dirty="0" err="1">
                <a:latin typeface="Malgun Gothic Semilight" panose="020B0502040204020203" pitchFamily="34" charset="-128"/>
                <a:ea typeface="Malgun Gothic Semilight" panose="020B0502040204020203" pitchFamily="34" charset="-128"/>
                <a:cs typeface="Malgun Gothic Semilight" panose="020B0502040204020203" pitchFamily="34" charset="-128"/>
              </a:rPr>
              <a:t>Biyosidal</a:t>
            </a:r>
            <a:r>
              <a:rPr lang="tr-TR"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ürünlerin değerlendirilmesi, </a:t>
            </a:r>
            <a:r>
              <a:rPr lang="tr-TR" dirty="0" err="1">
                <a:latin typeface="Malgun Gothic Semilight" panose="020B0502040204020203" pitchFamily="34" charset="-128"/>
                <a:ea typeface="Malgun Gothic Semilight" panose="020B0502040204020203" pitchFamily="34" charset="-128"/>
                <a:cs typeface="Malgun Gothic Semilight" panose="020B0502040204020203" pitchFamily="34" charset="-128"/>
              </a:rPr>
              <a:t>izinlendirilmesi</a:t>
            </a:r>
            <a:r>
              <a:rPr lang="tr-TR"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ile piyasa gözetimi ve denetiminin yapılmasından T.C. Sağlık Bakanlığı Halk Sağlığı Genel Müdürlüğü sorumludur.</a:t>
            </a:r>
            <a:endParaRPr lang="tr-TR" dirty="0" smtClean="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Tree>
    <p:extLst>
      <p:ext uri="{BB962C8B-B14F-4D97-AF65-F5344CB8AC3E}">
        <p14:creationId xmlns:p14="http://schemas.microsoft.com/office/powerpoint/2010/main" val="1066132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908720"/>
            <a:ext cx="7848872" cy="1512168"/>
          </a:xfrm>
        </p:spPr>
        <p:txBody>
          <a:bodyPr>
            <a:noAutofit/>
          </a:bodyPr>
          <a:lstStyle/>
          <a:p>
            <a:pPr algn="ctr">
              <a:buNone/>
            </a:pPr>
            <a:r>
              <a:rPr lang="tr-TR" b="1" dirty="0">
                <a:solidFill>
                  <a:srgbClr val="FF0000"/>
                </a:solidFill>
                <a:latin typeface="Microsoft Sans Serif" pitchFamily="34" charset="0"/>
                <a:cs typeface="Microsoft Sans Serif" pitchFamily="34" charset="0"/>
              </a:rPr>
              <a:t>KKD (Kişisel Koruyucu Donanım</a:t>
            </a:r>
            <a:r>
              <a:rPr lang="tr-TR" b="1" dirty="0" smtClean="0">
                <a:solidFill>
                  <a:srgbClr val="FF0000"/>
                </a:solidFill>
                <a:latin typeface="Microsoft Sans Serif" pitchFamily="34" charset="0"/>
                <a:cs typeface="Microsoft Sans Serif" pitchFamily="34" charset="0"/>
              </a:rPr>
              <a:t>)</a:t>
            </a:r>
          </a:p>
          <a:p>
            <a:pPr algn="ctr">
              <a:buNone/>
            </a:pPr>
            <a:r>
              <a:rPr lang="tr-TR" dirty="0" smtClean="0">
                <a:latin typeface="Microsoft Sans Serif" pitchFamily="34" charset="0"/>
                <a:cs typeface="Microsoft Sans Serif" pitchFamily="34" charset="0"/>
              </a:rPr>
              <a:t>Çalışanların </a:t>
            </a:r>
            <a:r>
              <a:rPr lang="tr-TR" dirty="0">
                <a:latin typeface="Microsoft Sans Serif" pitchFamily="34" charset="0"/>
                <a:cs typeface="Microsoft Sans Serif" pitchFamily="34" charset="0"/>
              </a:rPr>
              <a:t>iş sırasında karşılaştıkları risklere karşı kendilerini korumak amacıyla kullandığı veya taşıdığı alet veya malzemelerdir.</a:t>
            </a:r>
            <a:endParaRPr lang="tr-TR" dirty="0">
              <a:solidFill>
                <a:srgbClr val="FF0000"/>
              </a:solidFill>
              <a:latin typeface="Microsoft Sans Serif" pitchFamily="34" charset="0"/>
              <a:cs typeface="Microsoft Sans Serif" pitchFamily="34" charset="0"/>
            </a:endParaRPr>
          </a:p>
        </p:txBody>
      </p:sp>
      <p:pic>
        <p:nvPicPr>
          <p:cNvPr id="38914" name="Picture 2" descr="Belediye'nin sponsor olduğu öğretmen 2 bin siperlik maske üretti -  Memurlar.Net"/>
          <p:cNvPicPr>
            <a:picLocks noChangeAspect="1" noChangeArrowheads="1"/>
          </p:cNvPicPr>
          <p:nvPr/>
        </p:nvPicPr>
        <p:blipFill>
          <a:blip r:embed="rId2" cstate="print"/>
          <a:srcRect/>
          <a:stretch>
            <a:fillRect/>
          </a:stretch>
        </p:blipFill>
        <p:spPr bwMode="auto">
          <a:xfrm>
            <a:off x="611560" y="2924944"/>
            <a:ext cx="3528392" cy="2592288"/>
          </a:xfrm>
          <a:prstGeom prst="rect">
            <a:avLst/>
          </a:prstGeom>
          <a:noFill/>
        </p:spPr>
      </p:pic>
      <p:pic>
        <p:nvPicPr>
          <p:cNvPr id="38918" name="Picture 6" descr="Koruyucu Gözlük Şeffaf - Genel kullanım - Buğulanma Yapmaz Fiyatları ve  Özellikleri"/>
          <p:cNvPicPr>
            <a:picLocks noChangeAspect="1" noChangeArrowheads="1"/>
          </p:cNvPicPr>
          <p:nvPr/>
        </p:nvPicPr>
        <p:blipFill>
          <a:blip r:embed="rId3" cstate="print"/>
          <a:srcRect/>
          <a:stretch>
            <a:fillRect/>
          </a:stretch>
        </p:blipFill>
        <p:spPr bwMode="auto">
          <a:xfrm>
            <a:off x="4427984" y="2852936"/>
            <a:ext cx="3672408" cy="331236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63688" y="332656"/>
            <a:ext cx="5040560" cy="1143000"/>
          </a:xfrm>
        </p:spPr>
        <p:txBody>
          <a:bodyPr/>
          <a:lstStyle/>
          <a:p>
            <a:r>
              <a:rPr lang="tr-TR" b="1" dirty="0" smtClean="0">
                <a:solidFill>
                  <a:srgbClr val="FF0000"/>
                </a:solidFill>
                <a:latin typeface="Microsoft Sans Serif" pitchFamily="34" charset="0"/>
                <a:cs typeface="Microsoft Sans Serif" pitchFamily="34" charset="0"/>
              </a:rPr>
              <a:t>MASKE KULLANIM </a:t>
            </a:r>
            <a:r>
              <a:rPr lang="tr-TR" dirty="0" smtClean="0">
                <a:latin typeface="Microsoft Sans Serif" pitchFamily="34" charset="0"/>
                <a:cs typeface="Microsoft Sans Serif" pitchFamily="34" charset="0"/>
              </a:rPr>
              <a:t/>
            </a:r>
            <a:br>
              <a:rPr lang="tr-TR" dirty="0" smtClean="0">
                <a:latin typeface="Microsoft Sans Serif" pitchFamily="34" charset="0"/>
                <a:cs typeface="Microsoft Sans Serif" pitchFamily="34" charset="0"/>
              </a:rPr>
            </a:br>
            <a:endParaRPr lang="tr-TR" dirty="0">
              <a:latin typeface="Microsoft Sans Serif" pitchFamily="34" charset="0"/>
              <a:cs typeface="Microsoft Sans Serif" pitchFamily="34" charset="0"/>
            </a:endParaRPr>
          </a:p>
        </p:txBody>
      </p:sp>
      <p:sp>
        <p:nvSpPr>
          <p:cNvPr id="3" name="2 İçerik Yer Tutucusu"/>
          <p:cNvSpPr>
            <a:spLocks noGrp="1"/>
          </p:cNvSpPr>
          <p:nvPr>
            <p:ph sz="quarter" idx="1"/>
          </p:nvPr>
        </p:nvSpPr>
        <p:spPr>
          <a:xfrm>
            <a:off x="457200" y="1600200"/>
            <a:ext cx="4690864" cy="4277072"/>
          </a:xfrm>
        </p:spPr>
        <p:txBody>
          <a:bodyPr>
            <a:normAutofit/>
          </a:bodyPr>
          <a:lstStyle/>
          <a:p>
            <a:pPr lvl="0"/>
            <a:r>
              <a:rPr lang="tr-TR" dirty="0" smtClean="0">
                <a:latin typeface="Microsoft Sans Serif" pitchFamily="34" charset="0"/>
                <a:cs typeface="Microsoft Sans Serif" pitchFamily="34" charset="0"/>
              </a:rPr>
              <a:t>Tüm çalışanlar ve ziyaretçiler maskeli olarak giriş yapmalıdır.</a:t>
            </a:r>
          </a:p>
          <a:p>
            <a:pPr lvl="0"/>
            <a:r>
              <a:rPr lang="tr-TR" dirty="0" smtClean="0">
                <a:latin typeface="Microsoft Sans Serif" pitchFamily="34" charset="0"/>
                <a:cs typeface="Microsoft Sans Serif" pitchFamily="34" charset="0"/>
              </a:rPr>
              <a:t>Maskeye dokunmadan önce, ellerinizi su ve sabun ile temizleyin, su ve sabuna erişimin olmadığı durumlarda alkol bazlı bir el antiseptiği kullanılmalıdır.</a:t>
            </a:r>
          </a:p>
          <a:p>
            <a:pPr lvl="0"/>
            <a:r>
              <a:rPr lang="tr-TR" dirty="0" smtClean="0">
                <a:latin typeface="Microsoft Sans Serif" pitchFamily="34" charset="0"/>
                <a:cs typeface="Microsoft Sans Serif" pitchFamily="34" charset="0"/>
              </a:rPr>
              <a:t>Maskede delik ve benzeri hatalı durumun olup olmadığı incelenmelidir.</a:t>
            </a:r>
          </a:p>
          <a:p>
            <a:endParaRPr lang="tr-TR" dirty="0"/>
          </a:p>
        </p:txBody>
      </p:sp>
      <p:pic>
        <p:nvPicPr>
          <p:cNvPr id="4099" name="Picture 3"/>
          <p:cNvPicPr>
            <a:picLocks noChangeAspect="1" noChangeArrowheads="1"/>
          </p:cNvPicPr>
          <p:nvPr/>
        </p:nvPicPr>
        <p:blipFill>
          <a:blip r:embed="rId2" cstate="print"/>
          <a:srcRect/>
          <a:stretch>
            <a:fillRect/>
          </a:stretch>
        </p:blipFill>
        <p:spPr bwMode="auto">
          <a:xfrm>
            <a:off x="5220072" y="1844824"/>
            <a:ext cx="3456384" cy="35592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908720"/>
            <a:ext cx="3600400" cy="5256584"/>
          </a:xfrm>
        </p:spPr>
        <p:txBody>
          <a:bodyPr>
            <a:normAutofit/>
          </a:bodyPr>
          <a:lstStyle/>
          <a:p>
            <a:pPr lvl="0"/>
            <a:r>
              <a:rPr lang="tr-TR" dirty="0" smtClean="0">
                <a:latin typeface="Malgun Gothic Semilight" panose="020B0502040204020203" pitchFamily="34" charset="-128"/>
                <a:ea typeface="Malgun Gothic Semilight" panose="020B0502040204020203" pitchFamily="34" charset="-128"/>
                <a:cs typeface="Malgun Gothic Semilight" panose="020B0502040204020203" pitchFamily="34" charset="-128"/>
              </a:rPr>
              <a:t>Kullanımı biten maskeler uygun/belirlenmiş atık kutularına atılmalıdır</a:t>
            </a:r>
            <a:r>
              <a:rPr lang="tr-TR" dirty="0" smtClean="0">
                <a:latin typeface="Malgun Gothic Semilight" panose="020B0502040204020203" pitchFamily="34" charset="-128"/>
                <a:ea typeface="Malgun Gothic Semilight" panose="020B0502040204020203" pitchFamily="34" charset="-128"/>
                <a:cs typeface="Malgun Gothic Semilight" panose="020B0502040204020203" pitchFamily="34" charset="-128"/>
              </a:rPr>
              <a:t>.</a:t>
            </a:r>
          </a:p>
          <a:p>
            <a:pPr marL="0" lvl="0" indent="0">
              <a:buNone/>
            </a:pPr>
            <a:endParaRPr lang="tr-TR" dirty="0" smtClean="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lvl="0"/>
            <a:r>
              <a:rPr lang="tr-TR" dirty="0" smtClean="0">
                <a:latin typeface="Malgun Gothic Semilight" panose="020B0502040204020203" pitchFamily="34" charset="-128"/>
                <a:ea typeface="Malgun Gothic Semilight" panose="020B0502040204020203" pitchFamily="34" charset="-128"/>
                <a:cs typeface="Malgun Gothic Semilight" panose="020B0502040204020203" pitchFamily="34" charset="-128"/>
              </a:rPr>
              <a:t>Söz konusu atık kutuları Bakanlıkça yayınlanan genelgeye uygun olarak toplanmalı ve en az 72 saat bekletildikten sonra normal evsel atık statüsünde atılmalıdır.</a:t>
            </a:r>
          </a:p>
          <a:p>
            <a:endParaRPr lang="tr-TR"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5122" name="Picture 2"/>
          <p:cNvPicPr>
            <a:picLocks noChangeAspect="1" noChangeArrowheads="1"/>
          </p:cNvPicPr>
          <p:nvPr/>
        </p:nvPicPr>
        <p:blipFill>
          <a:blip r:embed="rId2" cstate="print"/>
          <a:srcRect/>
          <a:stretch>
            <a:fillRect/>
          </a:stretch>
        </p:blipFill>
        <p:spPr bwMode="auto">
          <a:xfrm>
            <a:off x="4860032" y="692696"/>
            <a:ext cx="3816424" cy="56454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839</TotalTime>
  <Words>1050</Words>
  <Application>Microsoft Office PowerPoint</Application>
  <PresentationFormat>Ekran Gösterisi (4:3)</PresentationFormat>
  <Paragraphs>135</Paragraphs>
  <Slides>45</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45</vt:i4>
      </vt:variant>
    </vt:vector>
  </HeadingPairs>
  <TitlesOfParts>
    <vt:vector size="53" baseType="lpstr">
      <vt:lpstr>Malgun Gothic Semilight</vt:lpstr>
      <vt:lpstr>Century Schoolbook</vt:lpstr>
      <vt:lpstr>Courier New</vt:lpstr>
      <vt:lpstr>Microsoft Sans Serif</vt:lpstr>
      <vt:lpstr>Times New Roman</vt:lpstr>
      <vt:lpstr>Wingdings</vt:lpstr>
      <vt:lpstr>Wingdings 2</vt:lpstr>
      <vt:lpstr>Cumba</vt:lpstr>
      <vt:lpstr>COVİD-19 YÖNETİCİ VE ÖĞRETMEN BİLGİLENDİRME REHBERİ</vt:lpstr>
      <vt:lpstr>PowerPoint Sunusu</vt:lpstr>
      <vt:lpstr>PowerPoint Sunusu</vt:lpstr>
      <vt:lpstr>PowerPoint Sunusu</vt:lpstr>
      <vt:lpstr>PowerPoint Sunusu</vt:lpstr>
      <vt:lpstr>PowerPoint Sunusu</vt:lpstr>
      <vt:lpstr>PowerPoint Sunusu</vt:lpstr>
      <vt:lpstr>MASKE KULLANIM  </vt:lpstr>
      <vt:lpstr>PowerPoint Sunusu</vt:lpstr>
      <vt:lpstr>PowerPoint Sunusu</vt:lpstr>
      <vt:lpstr>                  MASKEYİ  ÇIKARTIRKEN</vt:lpstr>
      <vt:lpstr>PowerPoint Sunusu</vt:lpstr>
      <vt:lpstr>   OKULLARDA TEMİZLİK VE DEZENFEKSİYON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ÖĞRETMENLER ODASI</vt:lpstr>
      <vt:lpstr>PowerPoint Sunusu</vt:lpstr>
      <vt:lpstr>PowerPoint Sunusu</vt:lpstr>
      <vt:lpstr>PowerPoint Sunusu</vt:lpstr>
      <vt:lpstr>NÖBETÇİ ÖĞRETMENİN GÖREVLERİ A. OKUL İÇERİSİNDE ALINMASI GEREKEN ÖNLEMLER</vt:lpstr>
      <vt:lpstr>PowerPoint Sunusu</vt:lpstr>
      <vt:lpstr>PowerPoint Sunusu</vt:lpstr>
      <vt:lpstr>PowerPoint Sunusu</vt:lpstr>
      <vt:lpstr>PowerPoint Sunusu</vt:lpstr>
      <vt:lpstr>PowerPoint Sunusu</vt:lpstr>
      <vt:lpstr>B. OKULLARDA YEME İÇME DÜZENİNE İLİŞKİN ÖNLEMLER </vt:lpstr>
      <vt:lpstr>PowerPoint Sunusu</vt:lpstr>
      <vt:lpstr>PowerPoint Sunusu</vt:lpstr>
      <vt:lpstr>PowerPoint Sunusu</vt:lpstr>
      <vt:lpstr>C.OKUL SERVİSLERİNDE ALINMASI GEREKEN TEDBİRLER  </vt:lpstr>
      <vt:lpstr>PowerPoint Sunusu</vt:lpstr>
      <vt:lpstr>PowerPoint Sunusu</vt:lpstr>
      <vt:lpstr>PowerPoint Sunusu</vt:lpstr>
      <vt:lpstr>COVID-19  A KARŞI ALINACAK ÖNLEYİCİ VE SINIRLANDIRICI TEDBİRLER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ACER</dc:creator>
  <cp:lastModifiedBy>User</cp:lastModifiedBy>
  <cp:revision>57</cp:revision>
  <dcterms:created xsi:type="dcterms:W3CDTF">2020-08-20T11:39:22Z</dcterms:created>
  <dcterms:modified xsi:type="dcterms:W3CDTF">2020-09-15T06:51:55Z</dcterms:modified>
</cp:coreProperties>
</file>